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9" r:id="rId1"/>
  </p:sldMasterIdLst>
  <p:notesMasterIdLst>
    <p:notesMasterId r:id="rId22"/>
  </p:notesMasterIdLst>
  <p:handoutMasterIdLst>
    <p:handoutMasterId r:id="rId23"/>
  </p:handoutMasterIdLst>
  <p:sldIdLst>
    <p:sldId id="374" r:id="rId2"/>
    <p:sldId id="403" r:id="rId3"/>
    <p:sldId id="390" r:id="rId4"/>
    <p:sldId id="312" r:id="rId5"/>
    <p:sldId id="404" r:id="rId6"/>
    <p:sldId id="301" r:id="rId7"/>
    <p:sldId id="273" r:id="rId8"/>
    <p:sldId id="369" r:id="rId9"/>
    <p:sldId id="393" r:id="rId10"/>
    <p:sldId id="370" r:id="rId11"/>
    <p:sldId id="386" r:id="rId12"/>
    <p:sldId id="405" r:id="rId13"/>
    <p:sldId id="399" r:id="rId14"/>
    <p:sldId id="400" r:id="rId15"/>
    <p:sldId id="406" r:id="rId16"/>
    <p:sldId id="407" r:id="rId17"/>
    <p:sldId id="408" r:id="rId18"/>
    <p:sldId id="398" r:id="rId19"/>
    <p:sldId id="375" r:id="rId20"/>
    <p:sldId id="300" r:id="rId21"/>
  </p:sldIdLst>
  <p:sldSz cx="10972800" cy="8229600" type="B4JIS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28" userDrawn="1">
          <p15:clr>
            <a:srgbClr val="A4A3A4"/>
          </p15:clr>
        </p15:guide>
        <p15:guide id="2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rgen Kayser" initials="JK" lastIdx="1" clrIdx="0">
    <p:extLst>
      <p:ext uri="{19B8F6BF-5375-455C-9EA6-DF929625EA0E}">
        <p15:presenceInfo xmlns:p15="http://schemas.microsoft.com/office/powerpoint/2012/main" userId="Jurgen Kay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900"/>
    <a:srgbClr val="CECECE"/>
    <a:srgbClr val="CCECFF"/>
    <a:srgbClr val="3366FF"/>
    <a:srgbClr val="0033CC"/>
    <a:srgbClr val="CC3300"/>
    <a:srgbClr val="FF9900"/>
    <a:srgbClr val="E7E6E6"/>
    <a:srgbClr val="CCCC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65" autoAdjust="0"/>
    <p:restoredTop sz="92276" autoAdjust="0"/>
  </p:normalViewPr>
  <p:slideViewPr>
    <p:cSldViewPr>
      <p:cViewPr varScale="1">
        <p:scale>
          <a:sx n="105" d="100"/>
          <a:sy n="105" d="100"/>
        </p:scale>
        <p:origin x="1476" y="108"/>
      </p:cViewPr>
      <p:guideLst>
        <p:guide orient="horz" pos="4128"/>
        <p:guide pos="23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2046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22T16:50:39.802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742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573088"/>
            <a:ext cx="4873625" cy="36544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14633884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475" tIns="44443" rIns="90475" bIns="44443"/>
          <a:lstStyle/>
          <a:p>
            <a:endParaRPr lang="en-US" altLang="en-US"/>
          </a:p>
        </p:txBody>
      </p:sp>
      <p:sp>
        <p:nvSpPr>
          <p:cNvPr id="5123" name="Rectangle 102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573088"/>
            <a:ext cx="4872038" cy="3654425"/>
          </a:xfrm>
          <a:ln cap="flat"/>
        </p:spPr>
      </p:sp>
    </p:spTree>
    <p:extLst>
      <p:ext uri="{BB962C8B-B14F-4D97-AF65-F5344CB8AC3E}">
        <p14:creationId xmlns:p14="http://schemas.microsoft.com/office/powerpoint/2010/main" val="3693010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787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317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573088"/>
            <a:ext cx="4873625" cy="3654425"/>
          </a:xfrm>
          <a:ln cap="flat"/>
        </p:spPr>
      </p:sp>
    </p:spTree>
    <p:extLst>
      <p:ext uri="{BB962C8B-B14F-4D97-AF65-F5344CB8AC3E}">
        <p14:creationId xmlns:p14="http://schemas.microsoft.com/office/powerpoint/2010/main" val="2456818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402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112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475" tIns="44443" rIns="90475" bIns="44443"/>
          <a:lstStyle/>
          <a:p>
            <a:endParaRPr lang="en-US" altLang="en-US"/>
          </a:p>
        </p:txBody>
      </p:sp>
      <p:sp>
        <p:nvSpPr>
          <p:cNvPr id="440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573088"/>
            <a:ext cx="4872038" cy="3654425"/>
          </a:xfrm>
          <a:ln cap="flat"/>
        </p:spPr>
      </p:sp>
    </p:spTree>
    <p:extLst>
      <p:ext uri="{BB962C8B-B14F-4D97-AF65-F5344CB8AC3E}">
        <p14:creationId xmlns:p14="http://schemas.microsoft.com/office/powerpoint/2010/main" val="1877721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1346836"/>
            <a:ext cx="932688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22446"/>
            <a:ext cx="82296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94424B-1CA6-43C0-854A-7131E4846061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4DF2D6-E1B2-45A8-9012-61FD5ACD26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54954"/>
      </p:ext>
    </p:extLst>
  </p:cSld>
  <p:clrMapOvr>
    <a:masterClrMapping/>
  </p:clrMapOvr>
  <p:transition>
    <p:pull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3F8563-52B1-4087-93FA-979F1EE98849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61A603-737E-4410-A0A7-F6EBBF1EE4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12883"/>
      </p:ext>
    </p:extLst>
  </p:cSld>
  <p:clrMapOvr>
    <a:masterClrMapping/>
  </p:clrMapOvr>
  <p:transition>
    <p:pull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1" y="438150"/>
            <a:ext cx="236601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1" y="438150"/>
            <a:ext cx="696087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77DF2B-5A18-4BB5-8046-173A62147549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2F60FA-F1BD-476D-BC00-73871D8D5E2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83860"/>
      </p:ext>
    </p:extLst>
  </p:cSld>
  <p:clrMapOvr>
    <a:masterClrMapping/>
  </p:clrMapOvr>
  <p:transition>
    <p:pull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F9453B-9620-47D5-8DBA-2678E15D29EB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E8126D-E401-4FDB-9CF9-880B6AFA90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62677"/>
      </p:ext>
    </p:extLst>
  </p:cSld>
  <p:clrMapOvr>
    <a:masterClrMapping/>
  </p:clrMapOvr>
  <p:transition>
    <p:pull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2051688"/>
            <a:ext cx="946404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5507358"/>
            <a:ext cx="946404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65B152-3256-4876-B6F5-660E05D86D7C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8D9B71-D667-4F36-8378-2934B89EAB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32496"/>
      </p:ext>
    </p:extLst>
  </p:cSld>
  <p:clrMapOvr>
    <a:masterClrMapping/>
  </p:clrMapOvr>
  <p:transition>
    <p:pull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2190750"/>
            <a:ext cx="466344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2190750"/>
            <a:ext cx="466344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EDCFA9-7028-4234-A793-8176B670C8D3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FE4BB-1057-4356-BC9F-85DD529BAFB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02938"/>
      </p:ext>
    </p:extLst>
  </p:cSld>
  <p:clrMapOvr>
    <a:masterClrMapping/>
  </p:clrMapOvr>
  <p:transition>
    <p:pull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438152"/>
            <a:ext cx="9464040" cy="15906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2017396"/>
            <a:ext cx="4642008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3006090"/>
            <a:ext cx="4642008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1" y="2017396"/>
            <a:ext cx="4664869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1" y="3006090"/>
            <a:ext cx="4664869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924900-D78B-4E42-94B2-194560D78092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95B7EE-3DBA-4A2B-BBDA-FBFF8EF490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86495"/>
      </p:ext>
    </p:extLst>
  </p:cSld>
  <p:clrMapOvr>
    <a:masterClrMapping/>
  </p:clrMapOvr>
  <p:transition>
    <p:pull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6E2533-790A-41DA-92A7-8181CA2D24E1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2AD98-A792-4D7C-B1C8-2636FC3269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01458"/>
      </p:ext>
    </p:extLst>
  </p:cSld>
  <p:clrMapOvr>
    <a:masterClrMapping/>
  </p:clrMapOvr>
  <p:transition>
    <p:pull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0F7F4F-1484-4FEA-B8B1-9E426209F768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D1BD4-10F7-4D2E-AA6B-C14BC6BDEF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64250"/>
      </p:ext>
    </p:extLst>
  </p:cSld>
  <p:clrMapOvr>
    <a:masterClrMapping/>
  </p:clrMapOvr>
  <p:transition>
    <p:pull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548640"/>
            <a:ext cx="353901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1184912"/>
            <a:ext cx="555498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468880"/>
            <a:ext cx="353901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2BFE39-1A7E-44E2-B4A9-604CA90C5CB8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5DA60E-1E3B-4A9C-80CD-35D27AD122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84454"/>
      </p:ext>
    </p:extLst>
  </p:cSld>
  <p:clrMapOvr>
    <a:masterClrMapping/>
  </p:clrMapOvr>
  <p:transition>
    <p:pull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548640"/>
            <a:ext cx="353901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4869" y="1184912"/>
            <a:ext cx="555498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468880"/>
            <a:ext cx="353901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A6A052-3CEF-4CA5-A179-036FC722D197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3C5AEF-4337-431A-81E5-EF9122E8AD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30819"/>
      </p:ext>
    </p:extLst>
  </p:cSld>
  <p:clrMapOvr>
    <a:masterClrMapping/>
  </p:clrMapOvr>
  <p:transition>
    <p:pull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438152"/>
            <a:ext cx="946404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2190750"/>
            <a:ext cx="946404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7627622"/>
            <a:ext cx="24688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1755C7C-D607-475F-B46C-819CC9487C57}" type="datetimeFigureOut">
              <a:rPr lang="en-US" smtClean="0"/>
              <a:pPr>
                <a:defRPr/>
              </a:pPr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7627622"/>
            <a:ext cx="370332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7627622"/>
            <a:ext cx="24688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44AE165-395A-4EE9-BA6A-C8D99C9FBBC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11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>
    <p:pull dir="ru"/>
  </p:transition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0.emf"/><Relationship Id="rId7" Type="http://schemas.openxmlformats.org/officeDocument/2006/relationships/image" Target="../media/image44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11" Type="http://schemas.openxmlformats.org/officeDocument/2006/relationships/image" Target="../media/image21.emf"/><Relationship Id="rId5" Type="http://schemas.openxmlformats.org/officeDocument/2006/relationships/image" Target="../media/image15.png"/><Relationship Id="rId10" Type="http://schemas.openxmlformats.org/officeDocument/2006/relationships/image" Target="../media/image20.emf"/><Relationship Id="rId4" Type="http://schemas.openxmlformats.org/officeDocument/2006/relationships/image" Target="../media/image14.png"/><Relationship Id="rId9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0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612" y="4115619"/>
            <a:ext cx="4059554" cy="3072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Oval 2063"/>
          <p:cNvSpPr>
            <a:spLocks noChangeArrowheads="1"/>
          </p:cNvSpPr>
          <p:nvPr/>
        </p:nvSpPr>
        <p:spPr bwMode="auto">
          <a:xfrm>
            <a:off x="4246246" y="5372919"/>
            <a:ext cx="365760" cy="200024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880">
              <a:latin typeface="Arial" panose="020B0604020202020204" pitchFamily="34" charset="0"/>
            </a:endParaRPr>
          </a:p>
        </p:txBody>
      </p:sp>
      <p:sp>
        <p:nvSpPr>
          <p:cNvPr id="4100" name="Line 2064"/>
          <p:cNvSpPr>
            <a:spLocks noChangeShapeType="1"/>
          </p:cNvSpPr>
          <p:nvPr/>
        </p:nvSpPr>
        <p:spPr bwMode="auto">
          <a:xfrm>
            <a:off x="2970755" y="4636879"/>
            <a:ext cx="1177290" cy="721994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80"/>
          </a:p>
        </p:txBody>
      </p:sp>
      <p:sp>
        <p:nvSpPr>
          <p:cNvPr id="23" name="Text Box 2065"/>
          <p:cNvSpPr txBox="1">
            <a:spLocks noChangeArrowheads="1"/>
          </p:cNvSpPr>
          <p:nvPr/>
        </p:nvSpPr>
        <p:spPr bwMode="auto">
          <a:xfrm>
            <a:off x="1336936" y="4122529"/>
            <a:ext cx="2110740" cy="5355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40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Psychophysiological</a:t>
            </a:r>
            <a:r>
              <a:rPr lang="en-US" sz="1440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Laboratory</a:t>
            </a:r>
          </a:p>
        </p:txBody>
      </p:sp>
      <p:pic>
        <p:nvPicPr>
          <p:cNvPr id="4105" name="Picture 1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404040"/>
              </a:clrFrom>
              <a:clrTo>
                <a:srgbClr val="40404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36" y="3800583"/>
            <a:ext cx="1424940" cy="548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Rectangle 2050"/>
          <p:cNvSpPr>
            <a:spLocks noChangeArrowheads="1"/>
          </p:cNvSpPr>
          <p:nvPr/>
        </p:nvSpPr>
        <p:spPr bwMode="auto">
          <a:xfrm>
            <a:off x="216040" y="1000066"/>
            <a:ext cx="10540720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012" tIns="46673" rIns="95012" bIns="46673">
            <a:spAutoFit/>
          </a:bodyPr>
          <a:lstStyle>
            <a:lvl1pPr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0005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0010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0015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0020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0574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14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9718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290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Targeting mechanisms of emotion regulation during </a:t>
            </a: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CBT in depression:</a:t>
            </a:r>
          </a:p>
          <a:p>
            <a:pPr algn="ctr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Preliminary 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findings linking mindfulness, treatment </a:t>
            </a: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response,</a:t>
            </a:r>
          </a:p>
          <a:p>
            <a:pPr algn="ctr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and 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ERPs to emotionally-arousing stimuli</a:t>
            </a:r>
          </a:p>
        </p:txBody>
      </p:sp>
      <p:sp>
        <p:nvSpPr>
          <p:cNvPr id="86019" name="Rectangle 2051"/>
          <p:cNvSpPr>
            <a:spLocks noChangeArrowheads="1"/>
          </p:cNvSpPr>
          <p:nvPr/>
        </p:nvSpPr>
        <p:spPr bwMode="auto">
          <a:xfrm>
            <a:off x="547635" y="2228871"/>
            <a:ext cx="9877531" cy="64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012" tIns="46673" rIns="95012" bIns="46673">
            <a:spAutoFit/>
          </a:bodyPr>
          <a:lstStyle>
            <a:lvl1pPr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0005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0010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0015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0020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0574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14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9718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290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1800" b="0" dirty="0">
                <a:latin typeface="ArialMT"/>
              </a:rPr>
              <a:t>Jürgen Kayser, </a:t>
            </a:r>
            <a:r>
              <a:rPr lang="en-US" sz="1800" b="0" dirty="0" err="1">
                <a:latin typeface="ArialMT"/>
              </a:rPr>
              <a:t>Yifan</a:t>
            </a:r>
            <a:r>
              <a:rPr lang="en-US" sz="1800" b="0" dirty="0">
                <a:latin typeface="ArialMT"/>
              </a:rPr>
              <a:t> Gao, Tayler Wilson, Rocco </a:t>
            </a:r>
            <a:r>
              <a:rPr lang="en-US" sz="1800" b="0" dirty="0" err="1">
                <a:latin typeface="ArialMT"/>
              </a:rPr>
              <a:t>Rinaldo</a:t>
            </a:r>
            <a:r>
              <a:rPr lang="en-US" sz="1800" b="0" dirty="0">
                <a:latin typeface="ArialMT"/>
              </a:rPr>
              <a:t>-Rose,</a:t>
            </a:r>
          </a:p>
          <a:p>
            <a:pPr algn="ctr"/>
            <a:r>
              <a:rPr lang="en-US" sz="1800" b="0" dirty="0">
                <a:latin typeface="ArialMT"/>
              </a:rPr>
              <a:t>Chris </a:t>
            </a:r>
            <a:r>
              <a:rPr lang="en-US" sz="1800" b="0" dirty="0" err="1">
                <a:latin typeface="ArialMT"/>
              </a:rPr>
              <a:t>Aceto</a:t>
            </a:r>
            <a:r>
              <a:rPr lang="en-US" sz="1800" b="0" dirty="0">
                <a:latin typeface="ArialMT"/>
              </a:rPr>
              <a:t>, </a:t>
            </a:r>
            <a:r>
              <a:rPr lang="en-US" sz="1800" b="0" dirty="0" smtClean="0">
                <a:latin typeface="ArialMT"/>
              </a:rPr>
              <a:t>Steven </a:t>
            </a:r>
            <a:r>
              <a:rPr lang="en-US" sz="1800" b="0" dirty="0">
                <a:latin typeface="ArialMT"/>
              </a:rPr>
              <a:t>D. </a:t>
            </a:r>
            <a:r>
              <a:rPr lang="en-US" sz="1800" b="0" dirty="0" err="1">
                <a:latin typeface="ArialMT"/>
              </a:rPr>
              <a:t>Hollon</a:t>
            </a:r>
            <a:r>
              <a:rPr lang="en-US" sz="1800" b="0" dirty="0">
                <a:latin typeface="ArialMT"/>
              </a:rPr>
              <a:t>, Gerard E. </a:t>
            </a:r>
            <a:r>
              <a:rPr lang="en-US" sz="1800" b="0" dirty="0" err="1">
                <a:latin typeface="ArialMT"/>
              </a:rPr>
              <a:t>Bruder</a:t>
            </a:r>
            <a:r>
              <a:rPr lang="en-US" sz="1800" b="0" dirty="0">
                <a:latin typeface="ArialMT"/>
              </a:rPr>
              <a:t>, </a:t>
            </a:r>
            <a:r>
              <a:rPr lang="en-US" sz="1800" b="0" dirty="0" err="1">
                <a:latin typeface="ArialMT"/>
              </a:rPr>
              <a:t>Ronit</a:t>
            </a:r>
            <a:r>
              <a:rPr lang="en-US" sz="1800" b="0" dirty="0">
                <a:latin typeface="ArialMT"/>
              </a:rPr>
              <a:t> </a:t>
            </a:r>
            <a:r>
              <a:rPr lang="en-US" sz="1800" b="0" dirty="0" err="1">
                <a:latin typeface="ArialMT"/>
              </a:rPr>
              <a:t>Kishon</a:t>
            </a:r>
            <a:endParaRPr lang="en-US" sz="1800" b="0" dirty="0">
              <a:latin typeface="ArialMT"/>
            </a:endParaRPr>
          </a:p>
        </p:txBody>
      </p:sp>
      <p:sp>
        <p:nvSpPr>
          <p:cNvPr id="86021" name="Rectangle 2053"/>
          <p:cNvSpPr>
            <a:spLocks noChangeArrowheads="1"/>
          </p:cNvSpPr>
          <p:nvPr/>
        </p:nvSpPr>
        <p:spPr bwMode="auto">
          <a:xfrm>
            <a:off x="498477" y="407670"/>
            <a:ext cx="9975847" cy="27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012" tIns="46673" rIns="95012" bIns="46673">
            <a:spAutoFit/>
          </a:bodyPr>
          <a:lstStyle>
            <a:lvl1pPr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0005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0010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0015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0020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0574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14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9718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290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sz="12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Society of Psychophysiological Research (SPR), 63</a:t>
            </a:r>
            <a:r>
              <a:rPr lang="en-US" sz="1200" i="1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rd</a:t>
            </a:r>
            <a:r>
              <a:rPr lang="en-US" sz="12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 Annual Meeting, New Orleans, LA, September 27 - October 1, 2017</a:t>
            </a:r>
          </a:p>
        </p:txBody>
      </p:sp>
      <p:pic>
        <p:nvPicPr>
          <p:cNvPr id="14" name="Picture 191" descr="NYSPInew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70" y="5131710"/>
            <a:ext cx="2743200" cy="63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70" y="5913730"/>
            <a:ext cx="2743200" cy="5931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566" y="3088345"/>
            <a:ext cx="54856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>
                <a:latin typeface="ArialMT"/>
              </a:rPr>
              <a:t>New York State Psychiatric Institute &amp; Columbia University</a:t>
            </a:r>
            <a:endParaRPr lang="en-US" sz="16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45"/>
          <p:cNvSpPr>
            <a:spLocks noChangeArrowheads="1"/>
          </p:cNvSpPr>
          <p:nvPr/>
        </p:nvSpPr>
        <p:spPr bwMode="auto">
          <a:xfrm>
            <a:off x="161252" y="168451"/>
            <a:ext cx="2082077" cy="42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12" tIns="46673" rIns="95012" bIns="46673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60" dirty="0">
                <a:latin typeface="Arial" panose="020B0604020202020204" pitchFamily="34" charset="0"/>
              </a:rPr>
              <a:t>Temporal PCA</a:t>
            </a:r>
          </a:p>
        </p:txBody>
      </p:sp>
      <p:sp>
        <p:nvSpPr>
          <p:cNvPr id="16" name="Line 1046"/>
          <p:cNvSpPr>
            <a:spLocks noChangeShapeType="1"/>
          </p:cNvSpPr>
          <p:nvPr/>
        </p:nvSpPr>
        <p:spPr bwMode="auto">
          <a:xfrm>
            <a:off x="228600" y="716778"/>
            <a:ext cx="10515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80"/>
          </a:p>
        </p:txBody>
      </p:sp>
      <p:sp>
        <p:nvSpPr>
          <p:cNvPr id="17" name="Rectangle 1045"/>
          <p:cNvSpPr>
            <a:spLocks noChangeArrowheads="1"/>
          </p:cNvSpPr>
          <p:nvPr/>
        </p:nvSpPr>
        <p:spPr bwMode="auto">
          <a:xfrm>
            <a:off x="7565925" y="408350"/>
            <a:ext cx="3178275" cy="30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12" tIns="46673" rIns="95012" bIns="46673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Arial Narrow" panose="020B0606020202030204" pitchFamily="34" charset="0"/>
              </a:rPr>
              <a:t>Kayser J, </a:t>
            </a:r>
            <a:r>
              <a:rPr lang="en-US" altLang="en-US" sz="1400" b="0" i="1" dirty="0">
                <a:latin typeface="Arial Narrow" panose="020B0606020202030204" pitchFamily="34" charset="0"/>
              </a:rPr>
              <a:t>et al</a:t>
            </a:r>
            <a:r>
              <a:rPr lang="en-US" altLang="en-US" sz="1400" b="0" dirty="0">
                <a:latin typeface="Arial Narrow" panose="020B0606020202030204" pitchFamily="34" charset="0"/>
              </a:rPr>
              <a:t> 2016 </a:t>
            </a:r>
            <a:r>
              <a:rPr lang="en-US" altLang="en-US" sz="1400" b="0" i="1" dirty="0" err="1">
                <a:latin typeface="Arial Narrow" panose="020B0606020202030204" pitchFamily="34" charset="0"/>
              </a:rPr>
              <a:t>NeuroImage</a:t>
            </a:r>
            <a:r>
              <a:rPr lang="en-US" altLang="en-US" sz="1400" b="0" dirty="0">
                <a:latin typeface="Arial Narrow" panose="020B0606020202030204" pitchFamily="34" charset="0"/>
              </a:rPr>
              <a:t> 142: 337-50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136161" y="1244813"/>
            <a:ext cx="6731214" cy="5770710"/>
            <a:chOff x="2136161" y="1244813"/>
            <a:chExt cx="6731214" cy="5770710"/>
          </a:xfrm>
        </p:grpSpPr>
        <p:sp>
          <p:nvSpPr>
            <p:cNvPr id="7" name="Rectangle 6"/>
            <p:cNvSpPr/>
            <p:nvPr/>
          </p:nvSpPr>
          <p:spPr>
            <a:xfrm>
              <a:off x="2136161" y="1244813"/>
              <a:ext cx="6731214" cy="577071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0" y="1349078"/>
              <a:ext cx="6400800" cy="5531444"/>
            </a:xfrm>
            <a:prstGeom prst="rect">
              <a:avLst/>
            </a:prstGeom>
          </p:spPr>
        </p:pic>
      </p:grp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3009" y="807594"/>
            <a:ext cx="1659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Peak Latency</a:t>
            </a:r>
          </a:p>
        </p:txBody>
      </p:sp>
      <p:sp>
        <p:nvSpPr>
          <p:cNvPr id="29" name="Rectangle 1045"/>
          <p:cNvSpPr>
            <a:spLocks noChangeArrowheads="1"/>
          </p:cNvSpPr>
          <p:nvPr/>
        </p:nvSpPr>
        <p:spPr bwMode="auto">
          <a:xfrm>
            <a:off x="161252" y="168266"/>
            <a:ext cx="5825794" cy="42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12" tIns="46673" rIns="95012" bIns="46673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60" dirty="0">
                <a:latin typeface="Arial" panose="020B0604020202020204" pitchFamily="34" charset="0"/>
              </a:rPr>
              <a:t>Consecutive Stages of Motivated Attention</a:t>
            </a:r>
            <a:endParaRPr lang="en-US" altLang="en-US" sz="2160" b="0" dirty="0">
              <a:latin typeface="Arial" panose="020B0604020202020204" pitchFamily="34" charset="0"/>
            </a:endParaRPr>
          </a:p>
        </p:txBody>
      </p:sp>
      <p:sp>
        <p:nvSpPr>
          <p:cNvPr id="31" name="Line 1046"/>
          <p:cNvSpPr>
            <a:spLocks noChangeShapeType="1"/>
          </p:cNvSpPr>
          <p:nvPr/>
        </p:nvSpPr>
        <p:spPr bwMode="auto">
          <a:xfrm>
            <a:off x="228600" y="716778"/>
            <a:ext cx="10515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80"/>
          </a:p>
        </p:txBody>
      </p:sp>
      <p:sp>
        <p:nvSpPr>
          <p:cNvPr id="32" name="Rectangle 1045"/>
          <p:cNvSpPr>
            <a:spLocks noChangeArrowheads="1"/>
          </p:cNvSpPr>
          <p:nvPr/>
        </p:nvSpPr>
        <p:spPr bwMode="auto">
          <a:xfrm>
            <a:off x="7565925" y="408350"/>
            <a:ext cx="3178275" cy="30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12" tIns="46673" rIns="95012" bIns="46673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Arial Narrow" panose="020B0606020202030204" pitchFamily="34" charset="0"/>
              </a:rPr>
              <a:t>Kayser J, </a:t>
            </a:r>
            <a:r>
              <a:rPr lang="en-US" altLang="en-US" sz="1400" b="0" i="1" dirty="0">
                <a:latin typeface="Arial Narrow" panose="020B0606020202030204" pitchFamily="34" charset="0"/>
              </a:rPr>
              <a:t>et al</a:t>
            </a:r>
            <a:r>
              <a:rPr lang="en-US" altLang="en-US" sz="1400" b="0" dirty="0">
                <a:latin typeface="Arial Narrow" panose="020B0606020202030204" pitchFamily="34" charset="0"/>
              </a:rPr>
              <a:t> 2016 </a:t>
            </a:r>
            <a:r>
              <a:rPr lang="en-US" altLang="en-US" sz="1400" b="0" i="1" dirty="0" err="1">
                <a:latin typeface="Arial Narrow" panose="020B0606020202030204" pitchFamily="34" charset="0"/>
              </a:rPr>
              <a:t>NeuroImage</a:t>
            </a:r>
            <a:r>
              <a:rPr lang="en-US" altLang="en-US" sz="1400" b="0" dirty="0">
                <a:latin typeface="Arial Narrow" panose="020B0606020202030204" pitchFamily="34" charset="0"/>
              </a:rPr>
              <a:t> 142: 337-50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5232" y="1176926"/>
            <a:ext cx="22749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Distributed Inverse</a:t>
            </a:r>
          </a:p>
          <a:p>
            <a:pPr algn="ctr"/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sLORETA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883169" y="807594"/>
            <a:ext cx="2032953" cy="1015663"/>
            <a:chOff x="3056592" y="807594"/>
            <a:chExt cx="2032953" cy="1015663"/>
          </a:xfrm>
        </p:grpSpPr>
        <p:sp>
          <p:nvSpPr>
            <p:cNvPr id="19" name="Rectangle 1045"/>
            <p:cNvSpPr>
              <a:spLocks noChangeArrowheads="1"/>
            </p:cNvSpPr>
            <p:nvPr/>
          </p:nvSpPr>
          <p:spPr bwMode="auto">
            <a:xfrm>
              <a:off x="3585996" y="807594"/>
              <a:ext cx="974145" cy="371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12" tIns="46673" rIns="95012" bIns="46673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Arial" panose="020B0604020202020204" pitchFamily="34" charset="0"/>
                </a:rPr>
                <a:t>212 </a:t>
              </a:r>
              <a:r>
                <a:rPr lang="en-US" altLang="en-US" sz="1800" dirty="0" err="1" smtClean="0">
                  <a:latin typeface="Arial" panose="020B0604020202020204" pitchFamily="34" charset="0"/>
                </a:rPr>
                <a:t>ms</a:t>
              </a:r>
              <a:endParaRPr lang="en-US" altLang="en-US" sz="1800" b="0" dirty="0">
                <a:latin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056592" y="1176926"/>
              <a:ext cx="20329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Arial Narrow" panose="020B0606020202030204" pitchFamily="34" charset="0"/>
                  <a:cs typeface="Arial" panose="020B0604020202020204" pitchFamily="34" charset="0"/>
                </a:rPr>
                <a:t>right </a:t>
              </a:r>
              <a:r>
                <a:rPr lang="en-US" sz="1800" dirty="0" err="1">
                  <a:latin typeface="Arial Narrow" panose="020B0606020202030204" pitchFamily="34" charset="0"/>
                  <a:cs typeface="Arial" panose="020B0604020202020204" pitchFamily="34" charset="0"/>
                </a:rPr>
                <a:t>occipito</a:t>
              </a:r>
              <a:r>
                <a:rPr lang="en-US" sz="1800" dirty="0">
                  <a:latin typeface="Arial Narrow" panose="020B0606020202030204" pitchFamily="34" charset="0"/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en-US" sz="1800" dirty="0">
                  <a:latin typeface="Arial Narrow" panose="020B0606020202030204" pitchFamily="34" charset="0"/>
                  <a:cs typeface="Arial" panose="020B0604020202020204" pitchFamily="34" charset="0"/>
                </a:rPr>
                <a:t>temporal cortex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267856" y="807594"/>
            <a:ext cx="2032953" cy="1015663"/>
            <a:chOff x="4762926" y="807594"/>
            <a:chExt cx="2032953" cy="1015663"/>
          </a:xfrm>
        </p:grpSpPr>
        <p:sp>
          <p:nvSpPr>
            <p:cNvPr id="20" name="Rectangle 1045"/>
            <p:cNvSpPr>
              <a:spLocks noChangeArrowheads="1"/>
            </p:cNvSpPr>
            <p:nvPr/>
          </p:nvSpPr>
          <p:spPr bwMode="auto">
            <a:xfrm>
              <a:off x="5280327" y="807594"/>
              <a:ext cx="974146" cy="371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12" tIns="46673" rIns="95012" bIns="46673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Arial" panose="020B0604020202020204" pitchFamily="34" charset="0"/>
                </a:rPr>
                <a:t>385 </a:t>
              </a:r>
              <a:r>
                <a:rPr lang="en-US" altLang="en-US" sz="1800" dirty="0" err="1">
                  <a:latin typeface="Arial" panose="020B0604020202020204" pitchFamily="34" charset="0"/>
                </a:rPr>
                <a:t>ms</a:t>
              </a:r>
              <a:endParaRPr lang="en-US" altLang="en-US" sz="1800" b="0" dirty="0">
                <a:latin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762926" y="1176926"/>
              <a:ext cx="20329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Arial Narrow" panose="020B0606020202030204" pitchFamily="34" charset="0"/>
                  <a:cs typeface="Arial" panose="020B0604020202020204" pitchFamily="34" charset="0"/>
                </a:rPr>
                <a:t>bilateral</a:t>
              </a:r>
            </a:p>
            <a:p>
              <a:pPr algn="ctr"/>
              <a:r>
                <a:rPr lang="en-US" sz="1800" dirty="0">
                  <a:latin typeface="Arial Narrow" panose="020B0606020202030204" pitchFamily="34" charset="0"/>
                  <a:cs typeface="Arial" panose="020B0604020202020204" pitchFamily="34" charset="0"/>
                </a:rPr>
                <a:t>PCC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652542" y="807594"/>
            <a:ext cx="1746731" cy="1015663"/>
            <a:chOff x="6809089" y="807594"/>
            <a:chExt cx="1746731" cy="1015663"/>
          </a:xfrm>
        </p:grpSpPr>
        <p:sp>
          <p:nvSpPr>
            <p:cNvPr id="26" name="Rectangle 1045"/>
            <p:cNvSpPr>
              <a:spLocks noChangeArrowheads="1"/>
            </p:cNvSpPr>
            <p:nvPr/>
          </p:nvSpPr>
          <p:spPr bwMode="auto">
            <a:xfrm>
              <a:off x="7195382" y="807594"/>
              <a:ext cx="974146" cy="371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12" tIns="46673" rIns="95012" bIns="46673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Arial" panose="020B0604020202020204" pitchFamily="34" charset="0"/>
                </a:rPr>
                <a:t>630 </a:t>
              </a:r>
              <a:r>
                <a:rPr lang="en-US" altLang="en-US" sz="1800" dirty="0" err="1">
                  <a:latin typeface="Arial" panose="020B0604020202020204" pitchFamily="34" charset="0"/>
                </a:rPr>
                <a:t>ms</a:t>
              </a:r>
              <a:endParaRPr lang="en-US" altLang="en-US" sz="1800" b="0" dirty="0">
                <a:latin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809089" y="1176926"/>
              <a:ext cx="174673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latin typeface="Arial Narrow" panose="020B0606020202030204" pitchFamily="34" charset="0"/>
                  <a:cs typeface="Arial" panose="020B0604020202020204" pitchFamily="34" charset="0"/>
                </a:rPr>
                <a:t>bilateral inferior temporal cortex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8641" y="2491202"/>
            <a:ext cx="9601200" cy="504624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600000">
            <a:off x="3458587" y="1863815"/>
            <a:ext cx="462844" cy="50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2400000">
            <a:off x="6050110" y="1863815"/>
            <a:ext cx="462844" cy="50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160000">
            <a:off x="8580433" y="1863815"/>
            <a:ext cx="462844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66173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000" y="3081699"/>
            <a:ext cx="1558195" cy="44405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0" y="1219197"/>
            <a:ext cx="10972800" cy="2065127"/>
            <a:chOff x="0" y="1219197"/>
            <a:chExt cx="10972800" cy="20651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1219197"/>
              <a:ext cx="9144000" cy="206512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4000" y="1638960"/>
              <a:ext cx="1828800" cy="118430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0" y="3615923"/>
            <a:ext cx="10972800" cy="1778205"/>
            <a:chOff x="0" y="3525755"/>
            <a:chExt cx="10972800" cy="177820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3525755"/>
              <a:ext cx="9144000" cy="177820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4000" y="3808882"/>
              <a:ext cx="1828800" cy="1176387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0" y="5725726"/>
            <a:ext cx="10972800" cy="1818074"/>
            <a:chOff x="0" y="5562599"/>
            <a:chExt cx="10972800" cy="1818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5562599"/>
              <a:ext cx="9144000" cy="181807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44000" y="5857296"/>
              <a:ext cx="1828800" cy="1192320"/>
            </a:xfrm>
            <a:prstGeom prst="rect">
              <a:avLst/>
            </a:prstGeom>
          </p:spPr>
        </p:pic>
      </p:grpSp>
      <p:sp>
        <p:nvSpPr>
          <p:cNvPr id="14" name="Rectangle 1045"/>
          <p:cNvSpPr>
            <a:spLocks noChangeArrowheads="1"/>
          </p:cNvSpPr>
          <p:nvPr/>
        </p:nvSpPr>
        <p:spPr bwMode="auto">
          <a:xfrm>
            <a:off x="161252" y="168451"/>
            <a:ext cx="7088961" cy="42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12" tIns="46673" rIns="95012" bIns="46673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60" dirty="0">
                <a:latin typeface="Arial" panose="020B0604020202020204" pitchFamily="34" charset="0"/>
              </a:rPr>
              <a:t>Lifetime </a:t>
            </a:r>
            <a:r>
              <a:rPr lang="en-US" altLang="en-US" sz="2160" dirty="0" err="1">
                <a:latin typeface="Arial" panose="020B0604020202020204" pitchFamily="34" charset="0"/>
              </a:rPr>
              <a:t>Dx</a:t>
            </a:r>
            <a:r>
              <a:rPr lang="en-US" altLang="en-US" sz="2160" dirty="0">
                <a:latin typeface="Arial" panose="020B0604020202020204" pitchFamily="34" charset="0"/>
              </a:rPr>
              <a:t> for MDD: Blunted Affective Responsivity</a:t>
            </a:r>
          </a:p>
        </p:txBody>
      </p:sp>
      <p:sp>
        <p:nvSpPr>
          <p:cNvPr id="15" name="Line 1046"/>
          <p:cNvSpPr>
            <a:spLocks noChangeShapeType="1"/>
          </p:cNvSpPr>
          <p:nvPr/>
        </p:nvSpPr>
        <p:spPr bwMode="auto">
          <a:xfrm>
            <a:off x="228600" y="716778"/>
            <a:ext cx="10515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80"/>
          </a:p>
        </p:txBody>
      </p:sp>
      <p:sp>
        <p:nvSpPr>
          <p:cNvPr id="16" name="Rectangle 1045"/>
          <p:cNvSpPr>
            <a:spLocks noChangeArrowheads="1"/>
          </p:cNvSpPr>
          <p:nvPr/>
        </p:nvSpPr>
        <p:spPr bwMode="auto">
          <a:xfrm>
            <a:off x="7198838" y="408350"/>
            <a:ext cx="3545362" cy="30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12" tIns="46673" rIns="95012" bIns="46673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Arial Narrow" panose="020B0606020202030204" pitchFamily="34" charset="0"/>
              </a:rPr>
              <a:t>Kayser J, </a:t>
            </a:r>
            <a:r>
              <a:rPr lang="en-US" altLang="en-US" sz="1400" b="0" i="1" dirty="0">
                <a:latin typeface="Arial Narrow" panose="020B0606020202030204" pitchFamily="34" charset="0"/>
              </a:rPr>
              <a:t>et al</a:t>
            </a:r>
            <a:r>
              <a:rPr lang="en-US" altLang="en-US" sz="1400" b="0" dirty="0">
                <a:latin typeface="Arial Narrow" panose="020B0606020202030204" pitchFamily="34" charset="0"/>
              </a:rPr>
              <a:t> 2017 </a:t>
            </a:r>
            <a:r>
              <a:rPr lang="en-US" altLang="en-US" sz="1400" b="0" i="1" dirty="0" err="1">
                <a:latin typeface="Arial Narrow" panose="020B0606020202030204" pitchFamily="34" charset="0"/>
              </a:rPr>
              <a:t>NeuroImage</a:t>
            </a:r>
            <a:r>
              <a:rPr lang="en-US" altLang="en-US" sz="1400" b="0" i="1" dirty="0">
                <a:latin typeface="Arial Narrow" panose="020B0606020202030204" pitchFamily="34" charset="0"/>
              </a:rPr>
              <a:t>: </a:t>
            </a:r>
            <a:r>
              <a:rPr lang="en-US" altLang="en-US" sz="1400" b="0" i="1" dirty="0" err="1">
                <a:latin typeface="Arial Narrow" panose="020B0606020202030204" pitchFamily="34" charset="0"/>
              </a:rPr>
              <a:t>Clin</a:t>
            </a:r>
            <a:r>
              <a:rPr lang="en-US" altLang="en-US" sz="1400" b="0" dirty="0">
                <a:latin typeface="Arial Narrow" panose="020B0606020202030204" pitchFamily="34" charset="0"/>
              </a:rPr>
              <a:t> 14: 692-707</a:t>
            </a:r>
          </a:p>
        </p:txBody>
      </p:sp>
    </p:spTree>
    <p:extLst>
      <p:ext uri="{BB962C8B-B14F-4D97-AF65-F5344CB8AC3E}">
        <p14:creationId xmlns:p14="http://schemas.microsoft.com/office/powerpoint/2010/main" val="2499632248"/>
      </p:ext>
    </p:extLst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914400" y="1690688"/>
            <a:ext cx="9144000" cy="4848225"/>
            <a:chOff x="576" y="1065"/>
            <a:chExt cx="5760" cy="3054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576" y="1065"/>
              <a:ext cx="5760" cy="3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065"/>
              <a:ext cx="5765" cy="3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1045">
            <a:extLst>
              <a:ext uri="{FF2B5EF4-FFF2-40B4-BE49-F238E27FC236}">
                <a16:creationId xmlns:a16="http://schemas.microsoft.com/office/drawing/2014/main" id="{4C3E92B8-EEB3-0A73-0695-C3A7BA5A5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252" y="168451"/>
            <a:ext cx="3197511" cy="42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12" tIns="46673" rIns="95012" bIns="46673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60" dirty="0">
                <a:latin typeface="Arial" panose="020B0604020202020204" pitchFamily="34" charset="0"/>
              </a:rPr>
              <a:t>Current </a:t>
            </a:r>
            <a:r>
              <a:rPr lang="en-US" altLang="en-US" sz="2160" dirty="0" smtClean="0">
                <a:latin typeface="Arial" panose="020B0604020202020204" pitchFamily="34" charset="0"/>
              </a:rPr>
              <a:t>Study: Sample</a:t>
            </a:r>
            <a:endParaRPr lang="en-US" altLang="en-US" sz="2160" dirty="0">
              <a:latin typeface="Arial" panose="020B0604020202020204" pitchFamily="34" charset="0"/>
            </a:endParaRPr>
          </a:p>
        </p:txBody>
      </p:sp>
      <p:sp>
        <p:nvSpPr>
          <p:cNvPr id="7" name="Line 1046">
            <a:extLst>
              <a:ext uri="{FF2B5EF4-FFF2-40B4-BE49-F238E27FC236}">
                <a16:creationId xmlns:a16="http://schemas.microsoft.com/office/drawing/2014/main" id="{EB6FDF1B-2D1B-911C-DAF9-BD99B2376D9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16778"/>
            <a:ext cx="10515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80"/>
          </a:p>
        </p:txBody>
      </p:sp>
      <p:grpSp>
        <p:nvGrpSpPr>
          <p:cNvPr id="21" name="Group 20"/>
          <p:cNvGrpSpPr/>
          <p:nvPr/>
        </p:nvGrpSpPr>
        <p:grpSpPr>
          <a:xfrm>
            <a:off x="9251244" y="2929467"/>
            <a:ext cx="609600" cy="3699934"/>
            <a:chOff x="9251244" y="2929467"/>
            <a:chExt cx="609600" cy="3699934"/>
          </a:xfrm>
        </p:grpSpPr>
        <p:sp>
          <p:nvSpPr>
            <p:cNvPr id="4" name="Oval 3"/>
            <p:cNvSpPr/>
            <p:nvPr/>
          </p:nvSpPr>
          <p:spPr>
            <a:xfrm>
              <a:off x="9251244" y="2929467"/>
              <a:ext cx="609600" cy="381000"/>
            </a:xfrm>
            <a:prstGeom prst="ellipse">
              <a:avLst/>
            </a:prstGeom>
            <a:noFill/>
            <a:ln w="254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9251244" y="4134379"/>
              <a:ext cx="609600" cy="2495022"/>
            </a:xfrm>
            <a:prstGeom prst="ellipse">
              <a:avLst/>
            </a:prstGeom>
            <a:noFill/>
            <a:ln w="254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181600" y="3311878"/>
            <a:ext cx="3657600" cy="381000"/>
            <a:chOff x="5181600" y="3311878"/>
            <a:chExt cx="3657600" cy="381000"/>
          </a:xfrm>
        </p:grpSpPr>
        <p:sp>
          <p:nvSpPr>
            <p:cNvPr id="19" name="Oval 18"/>
            <p:cNvSpPr/>
            <p:nvPr/>
          </p:nvSpPr>
          <p:spPr>
            <a:xfrm>
              <a:off x="5181600" y="3311878"/>
              <a:ext cx="609600" cy="381000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8229600" y="3311878"/>
              <a:ext cx="609600" cy="381000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469E0D0-0EFA-8F7C-374A-A44FD339D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40" y="2286000"/>
            <a:ext cx="9144000" cy="474507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9261960" y="3092239"/>
            <a:ext cx="609600" cy="793961"/>
            <a:chOff x="9252655" y="3092239"/>
            <a:chExt cx="609600" cy="793961"/>
          </a:xfrm>
        </p:grpSpPr>
        <p:sp>
          <p:nvSpPr>
            <p:cNvPr id="24" name="Oval 23"/>
            <p:cNvSpPr/>
            <p:nvPr/>
          </p:nvSpPr>
          <p:spPr>
            <a:xfrm>
              <a:off x="9252655" y="3092239"/>
              <a:ext cx="609600" cy="381000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9252655" y="3505200"/>
              <a:ext cx="609600" cy="381000"/>
            </a:xfrm>
            <a:prstGeom prst="ellipse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167151" y="4682066"/>
            <a:ext cx="1447227" cy="2428027"/>
            <a:chOff x="9167151" y="4682066"/>
            <a:chExt cx="1447227" cy="2428027"/>
          </a:xfrm>
        </p:grpSpPr>
        <p:sp>
          <p:nvSpPr>
            <p:cNvPr id="28" name="Oval 27"/>
            <p:cNvSpPr/>
            <p:nvPr/>
          </p:nvSpPr>
          <p:spPr>
            <a:xfrm>
              <a:off x="9167151" y="4682066"/>
              <a:ext cx="799218" cy="1216378"/>
            </a:xfrm>
            <a:prstGeom prst="ellipse">
              <a:avLst/>
            </a:prstGeom>
            <a:noFill/>
            <a:ln w="254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9167151" y="5893715"/>
              <a:ext cx="799218" cy="1216378"/>
            </a:xfrm>
            <a:prstGeom prst="ellipse">
              <a:avLst/>
            </a:prstGeom>
            <a:noFill/>
            <a:ln w="254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985680" y="4905535"/>
              <a:ext cx="62869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rgbClr val="009900"/>
                  </a:solidFill>
                  <a:latin typeface="Wingdings" panose="05000000000000000000" pitchFamily="2" charset="2"/>
                  <a:sym typeface="Wingdings" panose="05000000000000000000" pitchFamily="2" charset="2"/>
                </a:rPr>
                <a:t></a:t>
              </a:r>
              <a:endParaRPr lang="en-US" sz="4400" dirty="0">
                <a:solidFill>
                  <a:srgbClr val="009900"/>
                </a:solidFill>
                <a:latin typeface="Wingdings" panose="05000000000000000000" pitchFamily="2" charset="2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985680" y="6117184"/>
              <a:ext cx="62869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rgbClr val="009900"/>
                  </a:solidFill>
                  <a:latin typeface="Wingdings" panose="05000000000000000000" pitchFamily="2" charset="2"/>
                  <a:sym typeface="Wingdings" panose="05000000000000000000" pitchFamily="2" charset="2"/>
                </a:rPr>
                <a:t></a:t>
              </a:r>
              <a:endParaRPr lang="en-US" sz="4400" dirty="0">
                <a:solidFill>
                  <a:srgbClr val="009900"/>
                </a:solidFill>
                <a:latin typeface="Wingdings" panose="05000000000000000000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7459809"/>
      </p:ext>
    </p:extLst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521373"/>
            <a:ext cx="8229600" cy="5250397"/>
          </a:xfrm>
          <a:prstGeom prst="rect">
            <a:avLst/>
          </a:prstGeom>
        </p:spPr>
      </p:pic>
      <p:sp>
        <p:nvSpPr>
          <p:cNvPr id="8" name="Rectangle 1045"/>
          <p:cNvSpPr>
            <a:spLocks noChangeArrowheads="1"/>
          </p:cNvSpPr>
          <p:nvPr/>
        </p:nvSpPr>
        <p:spPr bwMode="auto">
          <a:xfrm>
            <a:off x="161252" y="168451"/>
            <a:ext cx="4101861" cy="42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12" tIns="46673" rIns="95012" bIns="46673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60" dirty="0" smtClean="0">
                <a:latin typeface="Arial" panose="020B0604020202020204" pitchFamily="34" charset="0"/>
              </a:rPr>
              <a:t>Current Study: Temporal </a:t>
            </a:r>
            <a:r>
              <a:rPr lang="en-US" altLang="en-US" sz="2160" dirty="0">
                <a:latin typeface="Arial" panose="020B0604020202020204" pitchFamily="34" charset="0"/>
              </a:rPr>
              <a:t>PCA</a:t>
            </a:r>
          </a:p>
        </p:txBody>
      </p:sp>
      <p:sp>
        <p:nvSpPr>
          <p:cNvPr id="9" name="Line 1046"/>
          <p:cNvSpPr>
            <a:spLocks noChangeShapeType="1"/>
          </p:cNvSpPr>
          <p:nvPr/>
        </p:nvSpPr>
        <p:spPr bwMode="auto">
          <a:xfrm>
            <a:off x="228600" y="716778"/>
            <a:ext cx="10515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80"/>
          </a:p>
        </p:txBody>
      </p:sp>
      <p:grpSp>
        <p:nvGrpSpPr>
          <p:cNvPr id="12" name="Group 11"/>
          <p:cNvGrpSpPr/>
          <p:nvPr/>
        </p:nvGrpSpPr>
        <p:grpSpPr>
          <a:xfrm>
            <a:off x="3782264" y="2376257"/>
            <a:ext cx="6676697" cy="5340960"/>
            <a:chOff x="-4477407" y="965597"/>
            <a:chExt cx="6676697" cy="5340960"/>
          </a:xfrm>
        </p:grpSpPr>
        <p:sp>
          <p:nvSpPr>
            <p:cNvPr id="11" name="Rectangle 10"/>
            <p:cNvSpPr/>
            <p:nvPr/>
          </p:nvSpPr>
          <p:spPr>
            <a:xfrm>
              <a:off x="-4477407" y="965597"/>
              <a:ext cx="6676697" cy="5340960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339459" y="1387368"/>
              <a:ext cx="6400800" cy="48006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-4272032" y="1027842"/>
              <a:ext cx="62659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Targeted components highly comparable </a:t>
              </a:r>
              <a:r>
                <a:rPr lang="en-US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(“equality”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or </a:t>
              </a:r>
              <a:r>
                <a:rPr lang="en-US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“fair similarity”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911273"/>
      </p:ext>
    </p:extLst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813658"/>
            <a:ext cx="6400800" cy="7568342"/>
          </a:xfrm>
          <a:prstGeom prst="rect">
            <a:avLst/>
          </a:prstGeom>
        </p:spPr>
      </p:pic>
      <p:sp>
        <p:nvSpPr>
          <p:cNvPr id="11" name="Rectangle 1045"/>
          <p:cNvSpPr>
            <a:spLocks noChangeArrowheads="1"/>
          </p:cNvSpPr>
          <p:nvPr/>
        </p:nvSpPr>
        <p:spPr bwMode="auto">
          <a:xfrm>
            <a:off x="161252" y="168451"/>
            <a:ext cx="8752878" cy="42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12" tIns="46673" rIns="95012" bIns="46673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60" dirty="0" smtClean="0">
                <a:latin typeface="Arial" panose="020B0604020202020204" pitchFamily="34" charset="0"/>
              </a:rPr>
              <a:t>Current Study: CSD Waveforms (pooled across pre- and post-</a:t>
            </a:r>
            <a:r>
              <a:rPr lang="en-US" altLang="en-US" sz="2160" dirty="0" err="1" smtClean="0">
                <a:latin typeface="Arial" panose="020B0604020202020204" pitchFamily="34" charset="0"/>
              </a:rPr>
              <a:t>Tx</a:t>
            </a:r>
            <a:r>
              <a:rPr lang="en-US" altLang="en-US" sz="2160" dirty="0" smtClean="0">
                <a:latin typeface="Arial" panose="020B0604020202020204" pitchFamily="34" charset="0"/>
              </a:rPr>
              <a:t>)</a:t>
            </a:r>
            <a:endParaRPr lang="en-US" altLang="en-US" sz="2160" dirty="0">
              <a:latin typeface="Arial" panose="020B0604020202020204" pitchFamily="34" charset="0"/>
            </a:endParaRPr>
          </a:p>
        </p:txBody>
      </p:sp>
      <p:sp>
        <p:nvSpPr>
          <p:cNvPr id="12" name="Line 1046"/>
          <p:cNvSpPr>
            <a:spLocks noChangeShapeType="1"/>
          </p:cNvSpPr>
          <p:nvPr/>
        </p:nvSpPr>
        <p:spPr bwMode="auto">
          <a:xfrm>
            <a:off x="228600" y="716778"/>
            <a:ext cx="10515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80"/>
          </a:p>
        </p:txBody>
      </p:sp>
      <p:grpSp>
        <p:nvGrpSpPr>
          <p:cNvPr id="19" name="Group 18"/>
          <p:cNvGrpSpPr/>
          <p:nvPr/>
        </p:nvGrpSpPr>
        <p:grpSpPr>
          <a:xfrm>
            <a:off x="6934200" y="6934200"/>
            <a:ext cx="3733800" cy="675761"/>
            <a:chOff x="359785" y="2840511"/>
            <a:chExt cx="3733800" cy="675761"/>
          </a:xfrm>
        </p:grpSpPr>
        <p:sp>
          <p:nvSpPr>
            <p:cNvPr id="20" name="Rectangle 1038"/>
            <p:cNvSpPr>
              <a:spLocks noChangeArrowheads="1"/>
            </p:cNvSpPr>
            <p:nvPr/>
          </p:nvSpPr>
          <p:spPr bwMode="auto">
            <a:xfrm>
              <a:off x="660712" y="2840511"/>
              <a:ext cx="3432873" cy="675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4011" tIns="42005" rIns="84011" bIns="42005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en-US" sz="1920" b="0" dirty="0">
                  <a:latin typeface="Arial" panose="020B0604020202020204" pitchFamily="34" charset="0"/>
                </a:rPr>
                <a:t>Non-responders had smaller P3 and LPP than responders</a:t>
              </a:r>
            </a:p>
          </p:txBody>
        </p:sp>
        <p:sp>
          <p:nvSpPr>
            <p:cNvPr id="21" name="Rectangle 1036"/>
            <p:cNvSpPr>
              <a:spLocks noChangeArrowheads="1"/>
            </p:cNvSpPr>
            <p:nvPr/>
          </p:nvSpPr>
          <p:spPr bwMode="auto">
            <a:xfrm>
              <a:off x="359785" y="2971138"/>
              <a:ext cx="182563" cy="18256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chemeClr val="bg2"/>
              </a:outerShdw>
            </a:effectLst>
          </p:spPr>
          <p:txBody>
            <a:bodyPr wrap="none" lIns="70009" tIns="35004" rIns="70009" bIns="35004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0537667"/>
      </p:ext>
    </p:extLst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3">
            <a:extLst>
              <a:ext uri="{FF2B5EF4-FFF2-40B4-BE49-F238E27FC236}">
                <a16:creationId xmlns:a16="http://schemas.microsoft.com/office/drawing/2014/main" id="{82E52FED-44CE-462D-8E58-EDA1412B0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867" y="1540124"/>
            <a:ext cx="2205471" cy="5114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79767" tIns="39885" rIns="79767" bIns="39885">
            <a:spAutoFit/>
          </a:bodyPr>
          <a:lstStyle/>
          <a:p>
            <a:pPr algn="ctr" defTabSz="797704" eaLnBrk="1" hangingPunct="1">
              <a:defRPr/>
            </a:pPr>
            <a:r>
              <a:rPr lang="en-US" sz="2800" b="1" dirty="0" smtClean="0">
                <a:solidFill>
                  <a:srgbClr val="080DD8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N2 Sink</a:t>
            </a:r>
            <a:endParaRPr lang="en-US" sz="2800" b="1" dirty="0">
              <a:solidFill>
                <a:srgbClr val="080DD8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" name="Text Box 133">
            <a:extLst>
              <a:ext uri="{FF2B5EF4-FFF2-40B4-BE49-F238E27FC236}">
                <a16:creationId xmlns:a16="http://schemas.microsoft.com/office/drawing/2014/main" id="{82E52FED-44CE-462D-8E58-EDA1412B0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5201" y="1540124"/>
            <a:ext cx="2282833" cy="5114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79767" tIns="39885" rIns="79767" bIns="39885">
            <a:spAutoFit/>
          </a:bodyPr>
          <a:lstStyle/>
          <a:p>
            <a:pPr algn="ctr" defTabSz="797704" eaLnBrk="1" hangingPunct="1">
              <a:defRPr/>
            </a:pPr>
            <a:r>
              <a:rPr lang="en-US" sz="2800" b="1" dirty="0" smtClean="0">
                <a:solidFill>
                  <a:srgbClr val="D5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P3 Source</a:t>
            </a:r>
            <a:endParaRPr lang="en-US" sz="2800" b="1" dirty="0">
              <a:solidFill>
                <a:srgbClr val="D5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7" name="Text Box 133">
            <a:extLst>
              <a:ext uri="{FF2B5EF4-FFF2-40B4-BE49-F238E27FC236}">
                <a16:creationId xmlns:a16="http://schemas.microsoft.com/office/drawing/2014/main" id="{82E52FED-44CE-462D-8E58-EDA1412B0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5180" y="1540124"/>
            <a:ext cx="2222543" cy="5114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79767" tIns="39885" rIns="79767" bIns="39885">
            <a:spAutoFit/>
          </a:bodyPr>
          <a:lstStyle/>
          <a:p>
            <a:pPr algn="ctr" defTabSz="797704" eaLnBrk="1" hangingPunct="1">
              <a:defRPr/>
            </a:pPr>
            <a:r>
              <a:rPr lang="en-US" sz="2800" b="1" dirty="0" smtClean="0">
                <a:solidFill>
                  <a:srgbClr val="FF804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CP Source</a:t>
            </a:r>
            <a:endParaRPr lang="en-US" sz="2800" b="1" dirty="0">
              <a:solidFill>
                <a:srgbClr val="FF804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2267054"/>
            <a:ext cx="9601200" cy="3695493"/>
          </a:xfrm>
          <a:prstGeom prst="rect">
            <a:avLst/>
          </a:prstGeom>
        </p:spPr>
      </p:pic>
      <p:sp>
        <p:nvSpPr>
          <p:cNvPr id="9" name="Rectangle 1045"/>
          <p:cNvSpPr>
            <a:spLocks noChangeArrowheads="1"/>
          </p:cNvSpPr>
          <p:nvPr/>
        </p:nvSpPr>
        <p:spPr bwMode="auto">
          <a:xfrm>
            <a:off x="161252" y="168451"/>
            <a:ext cx="8877463" cy="759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12" tIns="46673" rIns="95012" bIns="46673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60" dirty="0" smtClean="0">
                <a:latin typeface="Arial" panose="020B0604020202020204" pitchFamily="34" charset="0"/>
              </a:rPr>
              <a:t>Current Study</a:t>
            </a:r>
            <a:r>
              <a:rPr lang="en-US" altLang="en-US" sz="2160" dirty="0">
                <a:latin typeface="Arial" panose="020B0604020202020204" pitchFamily="34" charset="0"/>
              </a:rPr>
              <a:t>: Difference Topographies and Randomization Tests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160" dirty="0">
              <a:latin typeface="Arial" panose="020B0604020202020204" pitchFamily="34" charset="0"/>
            </a:endParaRPr>
          </a:p>
        </p:txBody>
      </p:sp>
      <p:sp>
        <p:nvSpPr>
          <p:cNvPr id="10" name="Line 1046"/>
          <p:cNvSpPr>
            <a:spLocks noChangeShapeType="1"/>
          </p:cNvSpPr>
          <p:nvPr/>
        </p:nvSpPr>
        <p:spPr bwMode="auto">
          <a:xfrm>
            <a:off x="228600" y="716778"/>
            <a:ext cx="10515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80"/>
          </a:p>
        </p:txBody>
      </p:sp>
      <p:sp>
        <p:nvSpPr>
          <p:cNvPr id="11" name="Rectangle 10"/>
          <p:cNvSpPr/>
          <p:nvPr/>
        </p:nvSpPr>
        <p:spPr>
          <a:xfrm>
            <a:off x="8466" y="2770178"/>
            <a:ext cx="11897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dirty="0" smtClean="0">
                <a:latin typeface="Arial" panose="020B0604020202020204" pitchFamily="34" charset="0"/>
              </a:rPr>
              <a:t>Full Sample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</a:rPr>
              <a:t>(</a:t>
            </a:r>
            <a:r>
              <a:rPr lang="en-US" i="1" dirty="0" smtClean="0">
                <a:latin typeface="Arial" panose="020B0604020202020204" pitchFamily="34" charset="0"/>
              </a:rPr>
              <a:t>N</a:t>
            </a:r>
            <a:r>
              <a:rPr lang="en-US" dirty="0" smtClean="0">
                <a:latin typeface="Arial" panose="020B0604020202020204" pitchFamily="34" charset="0"/>
              </a:rPr>
              <a:t> = 25)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3732" y="4045957"/>
            <a:ext cx="1119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dirty="0" smtClean="0">
                <a:latin typeface="Arial" panose="020B0604020202020204" pitchFamily="34" charset="0"/>
              </a:rPr>
              <a:t>Responder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</a:rPr>
              <a:t>(</a:t>
            </a:r>
            <a:r>
              <a:rPr lang="en-US" i="1" dirty="0" smtClean="0">
                <a:latin typeface="Arial" panose="020B0604020202020204" pitchFamily="34" charset="0"/>
              </a:rPr>
              <a:t>n</a:t>
            </a:r>
            <a:r>
              <a:rPr lang="en-US" dirty="0" smtClean="0">
                <a:latin typeface="Arial" panose="020B0604020202020204" pitchFamily="34" charset="0"/>
              </a:rPr>
              <a:t> = 17)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3732" y="5029200"/>
            <a:ext cx="111921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dirty="0" smtClean="0">
                <a:latin typeface="Arial" panose="020B0604020202020204" pitchFamily="34" charset="0"/>
              </a:rPr>
              <a:t>Non-</a:t>
            </a:r>
          </a:p>
          <a:p>
            <a:pPr algn="ctr"/>
            <a:r>
              <a:rPr lang="en-US" altLang="en-US" dirty="0" smtClean="0">
                <a:latin typeface="Arial" panose="020B0604020202020204" pitchFamily="34" charset="0"/>
              </a:rPr>
              <a:t>Responder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</a:rPr>
              <a:t>(</a:t>
            </a:r>
            <a:r>
              <a:rPr lang="en-US" i="1" dirty="0" smtClean="0">
                <a:latin typeface="Arial" panose="020B0604020202020204" pitchFamily="34" charset="0"/>
              </a:rPr>
              <a:t>n</a:t>
            </a:r>
            <a:r>
              <a:rPr lang="en-US" dirty="0" smtClean="0">
                <a:latin typeface="Arial" panose="020B0604020202020204" pitchFamily="34" charset="0"/>
              </a:rPr>
              <a:t> = 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465377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4"/>
          <p:cNvGrpSpPr>
            <a:grpSpLocks noChangeAspect="1"/>
          </p:cNvGrpSpPr>
          <p:nvPr/>
        </p:nvGrpSpPr>
        <p:grpSpPr bwMode="auto">
          <a:xfrm>
            <a:off x="914400" y="1826419"/>
            <a:ext cx="9144000" cy="5793581"/>
            <a:chOff x="10317" y="16064"/>
            <a:chExt cx="9091" cy="5760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317" y="16064"/>
              <a:ext cx="9091" cy="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7" y="16064"/>
              <a:ext cx="9094" cy="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 1045"/>
          <p:cNvSpPr>
            <a:spLocks noChangeArrowheads="1"/>
          </p:cNvSpPr>
          <p:nvPr/>
        </p:nvSpPr>
        <p:spPr bwMode="auto">
          <a:xfrm>
            <a:off x="161252" y="168451"/>
            <a:ext cx="8112318" cy="42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12" tIns="46673" rIns="95012" bIns="46673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60" dirty="0" smtClean="0">
                <a:latin typeface="Arial" panose="020B0604020202020204" pitchFamily="34" charset="0"/>
              </a:rPr>
              <a:t>Current Study</a:t>
            </a:r>
            <a:r>
              <a:rPr lang="en-US" altLang="en-US" sz="2160" dirty="0">
                <a:latin typeface="Arial" panose="020B0604020202020204" pitchFamily="34" charset="0"/>
              </a:rPr>
              <a:t>: </a:t>
            </a:r>
            <a:r>
              <a:rPr lang="en-US" altLang="en-US" sz="2160" dirty="0" smtClean="0">
                <a:latin typeface="Arial" panose="020B0604020202020204" pitchFamily="34" charset="0"/>
              </a:rPr>
              <a:t>Factor Scores over </a:t>
            </a:r>
            <a:r>
              <a:rPr lang="en-US" altLang="en-US" sz="2160" dirty="0" err="1" smtClean="0">
                <a:latin typeface="Arial" panose="020B0604020202020204" pitchFamily="34" charset="0"/>
              </a:rPr>
              <a:t>Parietooccipital</a:t>
            </a:r>
            <a:r>
              <a:rPr lang="en-US" altLang="en-US" sz="2160" dirty="0" smtClean="0">
                <a:latin typeface="Arial" panose="020B0604020202020204" pitchFamily="34" charset="0"/>
              </a:rPr>
              <a:t> Regions </a:t>
            </a:r>
            <a:endParaRPr lang="en-US" altLang="en-US" sz="2160" dirty="0">
              <a:latin typeface="Arial" panose="020B0604020202020204" pitchFamily="34" charset="0"/>
            </a:endParaRPr>
          </a:p>
        </p:txBody>
      </p:sp>
      <p:sp>
        <p:nvSpPr>
          <p:cNvPr id="15" name="Line 1046"/>
          <p:cNvSpPr>
            <a:spLocks noChangeShapeType="1"/>
          </p:cNvSpPr>
          <p:nvPr/>
        </p:nvSpPr>
        <p:spPr bwMode="auto">
          <a:xfrm>
            <a:off x="228600" y="716778"/>
            <a:ext cx="10515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80"/>
          </a:p>
        </p:txBody>
      </p:sp>
      <p:sp>
        <p:nvSpPr>
          <p:cNvPr id="16" name="Text Box 133">
            <a:extLst>
              <a:ext uri="{FF2B5EF4-FFF2-40B4-BE49-F238E27FC236}">
                <a16:creationId xmlns:a16="http://schemas.microsoft.com/office/drawing/2014/main" id="{82E52FED-44CE-462D-8E58-EDA1412B0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5240" y="1066800"/>
            <a:ext cx="2205471" cy="5114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79767" tIns="39885" rIns="79767" bIns="39885">
            <a:spAutoFit/>
          </a:bodyPr>
          <a:lstStyle/>
          <a:p>
            <a:pPr algn="ctr" defTabSz="797704" eaLnBrk="1" hangingPunct="1">
              <a:defRPr/>
            </a:pPr>
            <a:r>
              <a:rPr lang="en-US" sz="2800" b="1" dirty="0" smtClean="0">
                <a:solidFill>
                  <a:srgbClr val="080DD8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N2 Sink</a:t>
            </a:r>
            <a:endParaRPr lang="en-US" sz="2800" b="1" dirty="0">
              <a:solidFill>
                <a:srgbClr val="080DD8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7" name="Text Box 133">
            <a:extLst>
              <a:ext uri="{FF2B5EF4-FFF2-40B4-BE49-F238E27FC236}">
                <a16:creationId xmlns:a16="http://schemas.microsoft.com/office/drawing/2014/main" id="{82E52FED-44CE-462D-8E58-EDA1412B0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7278" y="1066800"/>
            <a:ext cx="2282833" cy="5114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79767" tIns="39885" rIns="79767" bIns="39885">
            <a:spAutoFit/>
          </a:bodyPr>
          <a:lstStyle/>
          <a:p>
            <a:pPr algn="ctr" defTabSz="797704" eaLnBrk="1" hangingPunct="1">
              <a:defRPr/>
            </a:pPr>
            <a:r>
              <a:rPr lang="en-US" sz="2800" b="1" dirty="0" smtClean="0">
                <a:solidFill>
                  <a:srgbClr val="D5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P3 Source</a:t>
            </a:r>
            <a:endParaRPr lang="en-US" sz="2800" b="1" dirty="0">
              <a:solidFill>
                <a:srgbClr val="D5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8" name="Text Box 133">
            <a:extLst>
              <a:ext uri="{FF2B5EF4-FFF2-40B4-BE49-F238E27FC236}">
                <a16:creationId xmlns:a16="http://schemas.microsoft.com/office/drawing/2014/main" id="{82E52FED-44CE-462D-8E58-EDA1412B0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8111" y="1066800"/>
            <a:ext cx="2222543" cy="5114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79767" tIns="39885" rIns="79767" bIns="39885">
            <a:spAutoFit/>
          </a:bodyPr>
          <a:lstStyle/>
          <a:p>
            <a:pPr algn="ctr" defTabSz="797704" eaLnBrk="1" hangingPunct="1">
              <a:defRPr/>
            </a:pPr>
            <a:r>
              <a:rPr lang="en-US" sz="2800" b="1" dirty="0" smtClean="0">
                <a:solidFill>
                  <a:srgbClr val="FF804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CP Source</a:t>
            </a:r>
            <a:endParaRPr lang="en-US" sz="2800" b="1" dirty="0">
              <a:solidFill>
                <a:srgbClr val="FF804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256268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934936"/>
            <a:ext cx="5029200" cy="4161064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1935480"/>
            <a:ext cx="5126421" cy="416052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</p:pic>
      <p:sp>
        <p:nvSpPr>
          <p:cNvPr id="8" name="Rectangle 1045">
            <a:extLst>
              <a:ext uri="{FF2B5EF4-FFF2-40B4-BE49-F238E27FC236}">
                <a16:creationId xmlns:a16="http://schemas.microsoft.com/office/drawing/2014/main" id="{6916ED34-258F-AF6B-46FA-F10BB6338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252" y="168451"/>
            <a:ext cx="5868242" cy="42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12" tIns="46673" rIns="95012" bIns="46673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60" dirty="0" smtClean="0">
                <a:latin typeface="Arial" panose="020B0604020202020204" pitchFamily="34" charset="0"/>
              </a:rPr>
              <a:t>Mindful Attention Awareness Scale (MAAS)</a:t>
            </a:r>
            <a:endParaRPr lang="en-US" altLang="en-US" sz="2160" dirty="0">
              <a:latin typeface="Arial" panose="020B0604020202020204" pitchFamily="34" charset="0"/>
            </a:endParaRPr>
          </a:p>
        </p:txBody>
      </p:sp>
      <p:sp>
        <p:nvSpPr>
          <p:cNvPr id="9" name="Line 1046">
            <a:extLst>
              <a:ext uri="{FF2B5EF4-FFF2-40B4-BE49-F238E27FC236}">
                <a16:creationId xmlns:a16="http://schemas.microsoft.com/office/drawing/2014/main" id="{A419773F-45AB-C4D4-59F7-A8162561123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16778"/>
            <a:ext cx="10515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80"/>
          </a:p>
        </p:txBody>
      </p:sp>
      <p:sp>
        <p:nvSpPr>
          <p:cNvPr id="5" name="Rectangle 1045"/>
          <p:cNvSpPr>
            <a:spLocks noChangeArrowheads="1"/>
          </p:cNvSpPr>
          <p:nvPr/>
        </p:nvSpPr>
        <p:spPr bwMode="auto">
          <a:xfrm>
            <a:off x="7226089" y="285406"/>
            <a:ext cx="3518111" cy="30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12" tIns="46673" rIns="95012" bIns="46673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0" dirty="0" smtClean="0">
                <a:latin typeface="Arial Narrow" panose="020B0606020202030204" pitchFamily="34" charset="0"/>
              </a:rPr>
              <a:t>Brown &amp; </a:t>
            </a:r>
            <a:r>
              <a:rPr lang="en-US" altLang="en-US" sz="1400" b="0" dirty="0">
                <a:latin typeface="Arial Narrow" panose="020B0606020202030204" pitchFamily="34" charset="0"/>
              </a:rPr>
              <a:t>Ryan </a:t>
            </a:r>
            <a:r>
              <a:rPr lang="en-US" altLang="en-US" sz="1400" b="0" dirty="0" smtClean="0">
                <a:latin typeface="Arial Narrow" panose="020B0606020202030204" pitchFamily="34" charset="0"/>
              </a:rPr>
              <a:t>2003 </a:t>
            </a:r>
            <a:r>
              <a:rPr lang="en-US" altLang="en-US" sz="1400" b="0" i="1" dirty="0" smtClean="0">
                <a:latin typeface="Arial Narrow" panose="020B0606020202030204" pitchFamily="34" charset="0"/>
              </a:rPr>
              <a:t>J </a:t>
            </a:r>
            <a:r>
              <a:rPr lang="en-US" altLang="en-US" sz="1400" b="0" i="1" dirty="0" err="1" smtClean="0">
                <a:latin typeface="Arial Narrow" panose="020B0606020202030204" pitchFamily="34" charset="0"/>
              </a:rPr>
              <a:t>Pers</a:t>
            </a:r>
            <a:r>
              <a:rPr lang="en-US" altLang="en-US" sz="1400" b="0" i="1" dirty="0" smtClean="0">
                <a:latin typeface="Arial Narrow" panose="020B0606020202030204" pitchFamily="34" charset="0"/>
              </a:rPr>
              <a:t> </a:t>
            </a:r>
            <a:r>
              <a:rPr lang="en-US" altLang="en-US" sz="1400" b="0" i="1" dirty="0" err="1">
                <a:latin typeface="Arial Narrow" panose="020B0606020202030204" pitchFamily="34" charset="0"/>
              </a:rPr>
              <a:t>Soc</a:t>
            </a:r>
            <a:r>
              <a:rPr lang="en-US" altLang="en-US" sz="1400" b="0" i="1" dirty="0">
                <a:latin typeface="Arial Narrow" panose="020B0606020202030204" pitchFamily="34" charset="0"/>
              </a:rPr>
              <a:t> </a:t>
            </a:r>
            <a:r>
              <a:rPr lang="en-US" altLang="en-US" sz="1400" b="0" i="1" dirty="0" err="1">
                <a:latin typeface="Arial Narrow" panose="020B0606020202030204" pitchFamily="34" charset="0"/>
              </a:rPr>
              <a:t>Psychol</a:t>
            </a:r>
            <a:r>
              <a:rPr lang="en-US" altLang="en-US" sz="1400" b="0" dirty="0">
                <a:latin typeface="Arial Narrow" panose="020B0606020202030204" pitchFamily="34" charset="0"/>
              </a:rPr>
              <a:t> </a:t>
            </a:r>
            <a:r>
              <a:rPr lang="en-US" altLang="en-US" sz="1400" b="0" dirty="0" smtClean="0">
                <a:latin typeface="Arial Narrow" panose="020B0606020202030204" pitchFamily="34" charset="0"/>
              </a:rPr>
              <a:t>4: 822-48</a:t>
            </a:r>
            <a:endParaRPr lang="en-US" altLang="en-US" sz="1400" b="0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785336"/>
            <a:ext cx="10515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15-item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MAAS assesses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frequency with which an individual is openly attentive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and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aware 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present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events and experiences using a 6-point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Likert scale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(‘almost always’ to ‘almost never’). An example item is,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‘I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could be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experiencing some emotion and not be conscious of it until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some time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later’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Higher scores indicate higher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mindfulness.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28600" y="6300131"/>
            <a:ext cx="10515600" cy="1777069"/>
            <a:chOff x="228600" y="6147731"/>
            <a:chExt cx="10515600" cy="1777069"/>
          </a:xfrm>
        </p:grpSpPr>
        <p:sp>
          <p:nvSpPr>
            <p:cNvPr id="45" name="Rectangle 44"/>
            <p:cNvSpPr/>
            <p:nvPr/>
          </p:nvSpPr>
          <p:spPr>
            <a:xfrm>
              <a:off x="3095150" y="6539805"/>
              <a:ext cx="4136766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Self-Reflection and Insight 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Scale (SRIS)</a:t>
              </a:r>
            </a:p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Psychological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Mindedness Scale (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PMS)</a:t>
              </a:r>
            </a:p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Toronto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Alexithymia 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Scale (TAS)</a:t>
              </a:r>
            </a:p>
            <a:p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Five-Facet Mindfulness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Questionnaire (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FFMQ)</a:t>
              </a:r>
            </a:p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Emotion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Regulation Questionnaire (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ERQ)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02874" y="6539805"/>
              <a:ext cx="2684541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u="sng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Psychological Mindedness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u="sng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Mindfulness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239651" y="6539805"/>
              <a:ext cx="3504549" cy="1384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en-US" b="0" dirty="0">
                  <a:latin typeface="Arial Narrow" panose="020B0606020202030204" pitchFamily="34" charset="0"/>
                </a:rPr>
                <a:t>Grant </a:t>
              </a:r>
              <a:r>
                <a:rPr lang="en-US" altLang="en-US" b="0" dirty="0" smtClean="0">
                  <a:latin typeface="Arial Narrow" panose="020B0606020202030204" pitchFamily="34" charset="0"/>
                </a:rPr>
                <a:t>et al  2002 </a:t>
              </a:r>
              <a:r>
                <a:rPr lang="en-US" altLang="en-US" b="0" i="1" dirty="0" err="1" smtClean="0">
                  <a:latin typeface="Arial Narrow" panose="020B0606020202030204" pitchFamily="34" charset="0"/>
                </a:rPr>
                <a:t>Soc</a:t>
              </a:r>
              <a:r>
                <a:rPr lang="en-US" altLang="en-US" b="0" i="1" dirty="0" smtClean="0">
                  <a:latin typeface="Arial Narrow" panose="020B0606020202030204" pitchFamily="34" charset="0"/>
                </a:rPr>
                <a:t> </a:t>
              </a:r>
              <a:r>
                <a:rPr lang="en-US" altLang="en-US" b="0" i="1" dirty="0" err="1" smtClean="0">
                  <a:latin typeface="Arial Narrow" panose="020B0606020202030204" pitchFamily="34" charset="0"/>
                </a:rPr>
                <a:t>Behav</a:t>
              </a:r>
              <a:r>
                <a:rPr lang="en-US" altLang="en-US" b="0" i="1" dirty="0" smtClean="0">
                  <a:latin typeface="Arial Narrow" panose="020B0606020202030204" pitchFamily="34" charset="0"/>
                </a:rPr>
                <a:t> </a:t>
              </a:r>
              <a:r>
                <a:rPr lang="en-US" altLang="en-US" b="0" i="1" dirty="0" err="1" smtClean="0">
                  <a:latin typeface="Arial Narrow" panose="020B0606020202030204" pitchFamily="34" charset="0"/>
                </a:rPr>
                <a:t>Pers</a:t>
              </a:r>
              <a:r>
                <a:rPr lang="en-US" altLang="en-US" b="0" dirty="0" smtClean="0">
                  <a:latin typeface="Arial Narrow" panose="020B0606020202030204" pitchFamily="34" charset="0"/>
                </a:rPr>
                <a:t> 30: 821-35</a:t>
              </a:r>
            </a:p>
            <a:p>
              <a:pPr algn="r"/>
              <a:r>
                <a:rPr lang="da-DK" altLang="en-US" b="0" dirty="0">
                  <a:latin typeface="Arial Narrow" panose="020B0606020202030204" pitchFamily="34" charset="0"/>
                </a:rPr>
                <a:t>Bagby et al 1994 </a:t>
              </a:r>
              <a:r>
                <a:rPr lang="da-DK" altLang="en-US" b="0" i="1" dirty="0">
                  <a:latin typeface="Arial Narrow" panose="020B0606020202030204" pitchFamily="34" charset="0"/>
                </a:rPr>
                <a:t>J Psychosom Res</a:t>
              </a:r>
              <a:r>
                <a:rPr lang="da-DK" altLang="en-US" b="0" dirty="0">
                  <a:latin typeface="Arial Narrow" panose="020B0606020202030204" pitchFamily="34" charset="0"/>
                </a:rPr>
                <a:t> 38: 23-32</a:t>
              </a:r>
              <a:endParaRPr lang="en-US" altLang="en-US" b="0" dirty="0">
                <a:latin typeface="Arial Narrow" panose="020B0606020202030204" pitchFamily="34" charset="0"/>
              </a:endParaRPr>
            </a:p>
            <a:p>
              <a:pPr algn="r"/>
              <a:r>
                <a:rPr lang="fr-FR" altLang="en-US" b="0" dirty="0">
                  <a:latin typeface="Arial Narrow" panose="020B0606020202030204" pitchFamily="34" charset="0"/>
                </a:rPr>
                <a:t>Conte et al 1996 </a:t>
              </a:r>
              <a:r>
                <a:rPr lang="fr-FR" altLang="en-US" b="0" i="1" dirty="0">
                  <a:latin typeface="Arial Narrow" panose="020B0606020202030204" pitchFamily="34" charset="0"/>
                </a:rPr>
                <a:t>J </a:t>
              </a:r>
              <a:r>
                <a:rPr lang="fr-FR" altLang="en-US" b="0" i="1" dirty="0" err="1">
                  <a:latin typeface="Arial Narrow" panose="020B0606020202030204" pitchFamily="34" charset="0"/>
                </a:rPr>
                <a:t>Psychother</a:t>
              </a:r>
              <a:r>
                <a:rPr lang="fr-FR" altLang="en-US" b="0" i="1" dirty="0">
                  <a:latin typeface="Arial Narrow" panose="020B0606020202030204" pitchFamily="34" charset="0"/>
                </a:rPr>
                <a:t> </a:t>
              </a:r>
              <a:r>
                <a:rPr lang="fr-FR" altLang="en-US" b="0" i="1" dirty="0" err="1">
                  <a:latin typeface="Arial Narrow" panose="020B0606020202030204" pitchFamily="34" charset="0"/>
                </a:rPr>
                <a:t>Pract</a:t>
              </a:r>
              <a:r>
                <a:rPr lang="fr-FR" altLang="en-US" b="0" i="1" dirty="0">
                  <a:latin typeface="Arial Narrow" panose="020B0606020202030204" pitchFamily="34" charset="0"/>
                </a:rPr>
                <a:t> </a:t>
              </a:r>
              <a:r>
                <a:rPr lang="fr-FR" altLang="en-US" b="0" i="1" dirty="0" err="1">
                  <a:latin typeface="Arial Narrow" panose="020B0606020202030204" pitchFamily="34" charset="0"/>
                </a:rPr>
                <a:t>Res</a:t>
              </a:r>
              <a:r>
                <a:rPr lang="fr-FR" altLang="en-US" b="0" dirty="0">
                  <a:latin typeface="Arial Narrow" panose="020B0606020202030204" pitchFamily="34" charset="0"/>
                </a:rPr>
                <a:t> 5: </a:t>
              </a:r>
              <a:r>
                <a:rPr lang="fr-FR" altLang="en-US" b="0" dirty="0" smtClean="0">
                  <a:latin typeface="Arial Narrow" panose="020B0606020202030204" pitchFamily="34" charset="0"/>
                </a:rPr>
                <a:t>250-9</a:t>
              </a:r>
            </a:p>
            <a:p>
              <a:pPr algn="r"/>
              <a:endParaRPr lang="fr-FR" altLang="en-US" b="0" dirty="0">
                <a:latin typeface="Arial Narrow" panose="020B0606020202030204" pitchFamily="34" charset="0"/>
              </a:endParaRPr>
            </a:p>
            <a:p>
              <a:pPr algn="r"/>
              <a:r>
                <a:rPr lang="da-DK" altLang="en-US" b="0" dirty="0">
                  <a:latin typeface="Arial Narrow" panose="020B0606020202030204" pitchFamily="34" charset="0"/>
                </a:rPr>
                <a:t>Baer et al 2006 </a:t>
              </a:r>
              <a:r>
                <a:rPr lang="da-DK" altLang="en-US" b="0" i="1" dirty="0">
                  <a:latin typeface="Arial Narrow" panose="020B0606020202030204" pitchFamily="34" charset="0"/>
                </a:rPr>
                <a:t>Assessment</a:t>
              </a:r>
              <a:r>
                <a:rPr lang="da-DK" altLang="en-US" b="0" dirty="0">
                  <a:latin typeface="Arial Narrow" panose="020B0606020202030204" pitchFamily="34" charset="0"/>
                </a:rPr>
                <a:t> 13: 27-45</a:t>
              </a:r>
              <a:endParaRPr lang="fr-FR" altLang="en-US" b="0" dirty="0" smtClean="0">
                <a:latin typeface="Arial Narrow" panose="020B0606020202030204" pitchFamily="34" charset="0"/>
              </a:endParaRPr>
            </a:p>
            <a:p>
              <a:pPr algn="r"/>
              <a:r>
                <a:rPr lang="en-US" altLang="en-US" b="0" dirty="0">
                  <a:latin typeface="Arial Narrow" panose="020B0606020202030204" pitchFamily="34" charset="0"/>
                </a:rPr>
                <a:t>Gross &amp; John 2003 </a:t>
              </a:r>
              <a:r>
                <a:rPr lang="en-US" altLang="en-US" b="0" i="1" dirty="0">
                  <a:latin typeface="Arial Narrow" panose="020B0606020202030204" pitchFamily="34" charset="0"/>
                </a:rPr>
                <a:t>J </a:t>
              </a:r>
              <a:r>
                <a:rPr lang="en-US" altLang="en-US" b="0" i="1" dirty="0" err="1">
                  <a:latin typeface="Arial Narrow" panose="020B0606020202030204" pitchFamily="34" charset="0"/>
                </a:rPr>
                <a:t>Pers</a:t>
              </a:r>
              <a:r>
                <a:rPr lang="en-US" altLang="en-US" b="0" i="1" dirty="0">
                  <a:latin typeface="Arial Narrow" panose="020B0606020202030204" pitchFamily="34" charset="0"/>
                </a:rPr>
                <a:t> </a:t>
              </a:r>
              <a:r>
                <a:rPr lang="en-US" altLang="en-US" b="0" i="1" dirty="0" err="1">
                  <a:latin typeface="Arial Narrow" panose="020B0606020202030204" pitchFamily="34" charset="0"/>
                </a:rPr>
                <a:t>Soc</a:t>
              </a:r>
              <a:r>
                <a:rPr lang="en-US" altLang="en-US" b="0" i="1" dirty="0">
                  <a:latin typeface="Arial Narrow" panose="020B0606020202030204" pitchFamily="34" charset="0"/>
                </a:rPr>
                <a:t> </a:t>
              </a:r>
              <a:r>
                <a:rPr lang="en-US" altLang="en-US" b="0" i="1" dirty="0" err="1">
                  <a:latin typeface="Arial Narrow" panose="020B0606020202030204" pitchFamily="34" charset="0"/>
                </a:rPr>
                <a:t>Psychol</a:t>
              </a:r>
              <a:r>
                <a:rPr lang="en-US" altLang="en-US" b="0" dirty="0">
                  <a:latin typeface="Arial Narrow" panose="020B0606020202030204" pitchFamily="34" charset="0"/>
                </a:rPr>
                <a:t> 85: 348-62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28600" y="6147731"/>
              <a:ext cx="10515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3038" indent="-173038">
                <a:buFont typeface="Arial" panose="020B0604020202020204" pitchFamily="34" charset="0"/>
                <a:buChar char="•"/>
              </a:pP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Additional scales did not reveal a relationship to treatment outcome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8655282" y="1470950"/>
            <a:ext cx="22413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en-US" b="0" dirty="0">
                <a:latin typeface="Arial Narrow" panose="020B0606020202030204" pitchFamily="34" charset="0"/>
              </a:rPr>
              <a:t>Brown </a:t>
            </a:r>
            <a:r>
              <a:rPr lang="en-US" altLang="en-US" b="0" dirty="0" smtClean="0">
                <a:latin typeface="Arial Narrow" panose="020B0606020202030204" pitchFamily="34" charset="0"/>
              </a:rPr>
              <a:t>et al 2013 </a:t>
            </a:r>
            <a:r>
              <a:rPr lang="en-US" altLang="en-US" b="0" i="1" dirty="0" smtClean="0">
                <a:latin typeface="Arial Narrow" panose="020B0606020202030204" pitchFamily="34" charset="0"/>
              </a:rPr>
              <a:t>SCAN</a:t>
            </a:r>
            <a:r>
              <a:rPr lang="en-US" altLang="en-US" b="0" dirty="0" smtClean="0">
                <a:latin typeface="Arial Narrow" panose="020B0606020202030204" pitchFamily="34" charset="0"/>
              </a:rPr>
              <a:t> 8: 93-9</a:t>
            </a:r>
            <a:endParaRPr lang="en-US" altLang="en-US" b="0" dirty="0">
              <a:latin typeface="Arial Narrow" panose="020B0606020202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82" y="1775460"/>
            <a:ext cx="5120640" cy="432054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grpSp>
        <p:nvGrpSpPr>
          <p:cNvPr id="50" name="Group 49"/>
          <p:cNvGrpSpPr/>
          <p:nvPr/>
        </p:nvGrpSpPr>
        <p:grpSpPr>
          <a:xfrm>
            <a:off x="5715000" y="959556"/>
            <a:ext cx="5034988" cy="5150257"/>
            <a:chOff x="11506200" y="959556"/>
            <a:chExt cx="5034988" cy="51502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06200" y="959556"/>
              <a:ext cx="5029200" cy="5138681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</p:pic>
        <p:sp>
          <p:nvSpPr>
            <p:cNvPr id="44" name="Rectangle 43"/>
            <p:cNvSpPr/>
            <p:nvPr/>
          </p:nvSpPr>
          <p:spPr>
            <a:xfrm>
              <a:off x="14320302" y="5802036"/>
              <a:ext cx="222088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en-US" b="0" dirty="0">
                  <a:latin typeface="Arial Narrow" panose="020B0606020202030204" pitchFamily="34" charset="0"/>
                </a:rPr>
                <a:t>Brown </a:t>
              </a:r>
              <a:r>
                <a:rPr lang="en-US" altLang="en-US" b="0" dirty="0" smtClean="0">
                  <a:latin typeface="Arial Narrow" panose="020B0606020202030204" pitchFamily="34" charset="0"/>
                </a:rPr>
                <a:t>et al 2013 </a:t>
              </a:r>
              <a:r>
                <a:rPr lang="en-US" altLang="en-US" b="0" i="1" dirty="0" smtClean="0">
                  <a:latin typeface="Arial Narrow" panose="020B0606020202030204" pitchFamily="34" charset="0"/>
                </a:rPr>
                <a:t>SCAN</a:t>
              </a:r>
              <a:r>
                <a:rPr lang="en-US" altLang="en-US" b="0" dirty="0" smtClean="0">
                  <a:latin typeface="Arial Narrow" panose="020B0606020202030204" pitchFamily="34" charset="0"/>
                </a:rPr>
                <a:t> 8: 93-9</a:t>
              </a:r>
              <a:endParaRPr lang="en-US" altLang="en-US" b="0" dirty="0">
                <a:latin typeface="Arial Narrow" panose="020B0606020202030204" pitchFamily="34" charset="0"/>
              </a:endParaRPr>
            </a:p>
          </p:txBody>
        </p:sp>
        <p:sp>
          <p:nvSpPr>
            <p:cNvPr id="37" name="Rectangle 1045">
              <a:extLst>
                <a:ext uri="{FF2B5EF4-FFF2-40B4-BE49-F238E27FC236}">
                  <a16:creationId xmlns:a16="http://schemas.microsoft.com/office/drawing/2014/main" id="{6916ED34-258F-AF6B-46FA-F10BB6338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15258" y="1095784"/>
              <a:ext cx="3611084" cy="402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lIns="95012" tIns="46673" rIns="95012" bIns="46673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000" dirty="0" smtClean="0">
                  <a:latin typeface="Arial" panose="020B0604020202020204" pitchFamily="34" charset="0"/>
                </a:rPr>
                <a:t>Mindfulness modulates LPP</a:t>
              </a:r>
              <a:endParaRPr lang="en-US" altLang="en-US" sz="2000" dirty="0">
                <a:latin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1553800" y="1186268"/>
              <a:ext cx="274320" cy="354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1045">
              <a:extLst>
                <a:ext uri="{FF2B5EF4-FFF2-40B4-BE49-F238E27FC236}">
                  <a16:creationId xmlns:a16="http://schemas.microsoft.com/office/drawing/2014/main" id="{6916ED34-258F-AF6B-46FA-F10BB6338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97074" y="1524000"/>
              <a:ext cx="1296348" cy="34047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95012" tIns="46673" rIns="95012" bIns="46673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00" dirty="0" smtClean="0">
                  <a:latin typeface="Arial" panose="020B0604020202020204" pitchFamily="34" charset="0"/>
                </a:rPr>
                <a:t>Unpleasant</a:t>
              </a:r>
              <a:endParaRPr lang="en-US" altLang="en-US" sz="1600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364328"/>
      </p:ext>
    </p:extLst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59785" y="1694709"/>
            <a:ext cx="10384415" cy="380296"/>
            <a:chOff x="359785" y="1944647"/>
            <a:chExt cx="10384415" cy="380296"/>
          </a:xfrm>
        </p:grpSpPr>
        <p:sp>
          <p:nvSpPr>
            <p:cNvPr id="6150" name="Rectangle 1038"/>
            <p:cNvSpPr>
              <a:spLocks noChangeArrowheads="1"/>
            </p:cNvSpPr>
            <p:nvPr/>
          </p:nvSpPr>
          <p:spPr bwMode="auto">
            <a:xfrm>
              <a:off x="660712" y="1944647"/>
              <a:ext cx="10083488" cy="380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4011" tIns="42005" rIns="84011" bIns="42005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en-US" sz="1920" b="0" dirty="0">
                  <a:latin typeface="Arial" panose="020B0604020202020204" pitchFamily="34" charset="0"/>
                </a:rPr>
                <a:t>There were no emotional content effects of P3 source, consistent with prior findings in MDD</a:t>
              </a:r>
            </a:p>
          </p:txBody>
        </p:sp>
        <p:sp>
          <p:nvSpPr>
            <p:cNvPr id="24" name="Rectangle 1036"/>
            <p:cNvSpPr>
              <a:spLocks noChangeArrowheads="1"/>
            </p:cNvSpPr>
            <p:nvPr/>
          </p:nvSpPr>
          <p:spPr bwMode="auto">
            <a:xfrm>
              <a:off x="359785" y="2075274"/>
              <a:ext cx="182563" cy="18256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chemeClr val="bg2"/>
              </a:outerShdw>
            </a:effectLst>
          </p:spPr>
          <p:txBody>
            <a:bodyPr wrap="none" lIns="70009" tIns="35004" rIns="70009" bIns="35004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9785" y="2169514"/>
            <a:ext cx="10389807" cy="675761"/>
            <a:chOff x="359785" y="3736375"/>
            <a:chExt cx="10389807" cy="675761"/>
          </a:xfrm>
        </p:grpSpPr>
        <p:sp>
          <p:nvSpPr>
            <p:cNvPr id="17" name="Rectangle 1038"/>
            <p:cNvSpPr>
              <a:spLocks noChangeArrowheads="1"/>
            </p:cNvSpPr>
            <p:nvPr/>
          </p:nvSpPr>
          <p:spPr bwMode="auto">
            <a:xfrm>
              <a:off x="660712" y="3736375"/>
              <a:ext cx="10088880" cy="675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011" tIns="42005" rIns="84011" bIns="42005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en-US" sz="1920" b="0" dirty="0">
                  <a:latin typeface="Arial" panose="020B0604020202020204" pitchFamily="34" charset="0"/>
                </a:rPr>
                <a:t>Emotional content effects during the late LPP (CP source) were observed in responders but not </a:t>
              </a:r>
              <a:r>
                <a:rPr lang="en-US" altLang="en-US" sz="1920" b="0" dirty="0" smtClean="0">
                  <a:latin typeface="Arial" panose="020B0604020202020204" pitchFamily="34" charset="0"/>
                </a:rPr>
                <a:t>non-responders</a:t>
              </a:r>
              <a:endParaRPr lang="en-US" altLang="en-US" sz="1920" b="0" dirty="0">
                <a:latin typeface="Arial" panose="020B0604020202020204" pitchFamily="34" charset="0"/>
              </a:endParaRPr>
            </a:p>
          </p:txBody>
        </p:sp>
        <p:sp>
          <p:nvSpPr>
            <p:cNvPr id="25" name="Rectangle 1036"/>
            <p:cNvSpPr>
              <a:spLocks noChangeArrowheads="1"/>
            </p:cNvSpPr>
            <p:nvPr/>
          </p:nvSpPr>
          <p:spPr bwMode="auto">
            <a:xfrm>
              <a:off x="359785" y="3867002"/>
              <a:ext cx="182563" cy="18256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chemeClr val="bg2"/>
              </a:outerShdw>
            </a:effectLst>
          </p:spPr>
          <p:txBody>
            <a:bodyPr wrap="none" lIns="70009" tIns="35004" rIns="70009" bIns="35004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59785" y="3710054"/>
            <a:ext cx="10271443" cy="675761"/>
            <a:chOff x="369761" y="4690499"/>
            <a:chExt cx="10271443" cy="675761"/>
          </a:xfrm>
        </p:grpSpPr>
        <p:sp>
          <p:nvSpPr>
            <p:cNvPr id="21" name="Rectangle 1033"/>
            <p:cNvSpPr>
              <a:spLocks noChangeArrowheads="1"/>
            </p:cNvSpPr>
            <p:nvPr/>
          </p:nvSpPr>
          <p:spPr bwMode="auto">
            <a:xfrm>
              <a:off x="660712" y="4690499"/>
              <a:ext cx="9980492" cy="675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4011" tIns="42005" rIns="84011" bIns="42005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en-US" sz="1920" b="0" dirty="0">
                  <a:latin typeface="Arial" panose="020B0604020202020204" pitchFamily="34" charset="0"/>
                </a:rPr>
                <a:t>This pattern of findings is – in part – consistent with hypothesized differences in top-down regulation of bottom-up emotion processing linked to MDD treatment response</a:t>
              </a:r>
            </a:p>
          </p:txBody>
        </p:sp>
        <p:sp>
          <p:nvSpPr>
            <p:cNvPr id="26" name="Rectangle 1036"/>
            <p:cNvSpPr>
              <a:spLocks noChangeArrowheads="1"/>
            </p:cNvSpPr>
            <p:nvPr/>
          </p:nvSpPr>
          <p:spPr bwMode="auto">
            <a:xfrm>
              <a:off x="369761" y="4821126"/>
              <a:ext cx="182563" cy="18256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chemeClr val="bg2"/>
              </a:outerShdw>
            </a:effectLst>
          </p:spPr>
          <p:txBody>
            <a:bodyPr wrap="none" lIns="70009" tIns="35004" rIns="70009" bIns="35004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59785" y="7086600"/>
            <a:ext cx="10384416" cy="675761"/>
            <a:chOff x="359785" y="4932871"/>
            <a:chExt cx="10384416" cy="675761"/>
          </a:xfrm>
        </p:grpSpPr>
        <p:sp>
          <p:nvSpPr>
            <p:cNvPr id="23" name="Rectangle 1033"/>
            <p:cNvSpPr>
              <a:spLocks noChangeArrowheads="1"/>
            </p:cNvSpPr>
            <p:nvPr/>
          </p:nvSpPr>
          <p:spPr bwMode="auto">
            <a:xfrm>
              <a:off x="660713" y="4932871"/>
              <a:ext cx="10083488" cy="675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4011" tIns="42005" rIns="84011" bIns="42005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20" b="0" dirty="0">
                  <a:latin typeface="Arial" panose="020B0604020202020204" pitchFamily="34" charset="0"/>
                </a:rPr>
                <a:t>Affective modulation may serve as a </a:t>
              </a:r>
              <a:r>
                <a:rPr lang="en-US" altLang="en-US" sz="1920" i="1" u="sng" dirty="0">
                  <a:latin typeface="Arial" panose="020B0604020202020204" pitchFamily="34" charset="0"/>
                </a:rPr>
                <a:t>somatic marker</a:t>
              </a:r>
              <a:r>
                <a:rPr lang="en-US" altLang="en-US" sz="1920" b="0" dirty="0">
                  <a:latin typeface="Arial" panose="020B0604020202020204" pitchFamily="34" charset="0"/>
                </a:rPr>
                <a:t>, signaling salience – a deficit </a:t>
              </a:r>
              <a:r>
                <a:rPr lang="en-US" altLang="en-US" sz="1920" b="0" dirty="0" smtClean="0">
                  <a:latin typeface="Arial" panose="020B0604020202020204" pitchFamily="34" charset="0"/>
                </a:rPr>
                <a:t>that may </a:t>
              </a:r>
              <a:r>
                <a:rPr lang="en-US" altLang="en-US" sz="1920" b="0" dirty="0">
                  <a:latin typeface="Arial" panose="020B0604020202020204" pitchFamily="34" charset="0"/>
                </a:rPr>
                <a:t>be an </a:t>
              </a:r>
              <a:r>
                <a:rPr lang="en-US" altLang="en-US" sz="1920" b="0" dirty="0" err="1">
                  <a:latin typeface="Arial" panose="020B0604020202020204" pitchFamily="34" charset="0"/>
                </a:rPr>
                <a:t>endophenotype</a:t>
              </a:r>
              <a:r>
                <a:rPr lang="en-US" altLang="en-US" sz="1920" b="0" dirty="0">
                  <a:latin typeface="Arial" panose="020B0604020202020204" pitchFamily="34" charset="0"/>
                </a:rPr>
                <a:t> of affective </a:t>
              </a:r>
              <a:r>
                <a:rPr lang="en-US" altLang="en-US" sz="1920" b="0" dirty="0" smtClean="0">
                  <a:latin typeface="Arial" panose="020B0604020202020204" pitchFamily="34" charset="0"/>
                </a:rPr>
                <a:t>disorders</a:t>
              </a:r>
              <a:endParaRPr lang="en-US" altLang="en-US" sz="1920" b="0" u="sng" dirty="0">
                <a:latin typeface="Arial" panose="020B0604020202020204" pitchFamily="34" charset="0"/>
              </a:endParaRPr>
            </a:p>
          </p:txBody>
        </p:sp>
        <p:sp>
          <p:nvSpPr>
            <p:cNvPr id="28" name="Rectangle 1036"/>
            <p:cNvSpPr>
              <a:spLocks noChangeArrowheads="1"/>
            </p:cNvSpPr>
            <p:nvPr/>
          </p:nvSpPr>
          <p:spPr bwMode="auto">
            <a:xfrm>
              <a:off x="359785" y="5063498"/>
              <a:ext cx="182563" cy="18256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chemeClr val="bg2"/>
              </a:outerShdw>
            </a:effectLst>
          </p:spPr>
          <p:txBody>
            <a:bodyPr wrap="none" lIns="70009" tIns="35004" rIns="70009" bIns="35004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59785" y="889994"/>
            <a:ext cx="10504627" cy="710206"/>
            <a:chOff x="359785" y="1506105"/>
            <a:chExt cx="10504627" cy="710206"/>
          </a:xfrm>
        </p:grpSpPr>
        <p:sp>
          <p:nvSpPr>
            <p:cNvPr id="33" name="Rectangle 1038"/>
            <p:cNvSpPr>
              <a:spLocks noChangeArrowheads="1"/>
            </p:cNvSpPr>
            <p:nvPr/>
          </p:nvSpPr>
          <p:spPr bwMode="auto">
            <a:xfrm>
              <a:off x="660712" y="1506105"/>
              <a:ext cx="10203700" cy="710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011" tIns="42005" rIns="84011" bIns="42005"/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en-US" sz="1920" b="0" dirty="0">
                  <a:latin typeface="Arial" panose="020B0604020202020204" pitchFamily="34" charset="0"/>
                </a:rPr>
                <a:t>Early (preconscious) emotional </a:t>
              </a:r>
              <a:r>
                <a:rPr lang="en-US" altLang="en-US" sz="1920" b="0" dirty="0" smtClean="0">
                  <a:latin typeface="Arial" panose="020B0604020202020204" pitchFamily="34" charset="0"/>
                </a:rPr>
                <a:t>effects </a:t>
              </a:r>
              <a:r>
                <a:rPr lang="en-US" altLang="en-US" sz="1920" b="0" dirty="0">
                  <a:latin typeface="Arial" panose="020B0604020202020204" pitchFamily="34" charset="0"/>
                </a:rPr>
                <a:t>of N2 </a:t>
              </a:r>
              <a:r>
                <a:rPr lang="en-US" altLang="en-US" sz="1920" b="0" dirty="0" smtClean="0">
                  <a:latin typeface="Arial" panose="020B0604020202020204" pitchFamily="34" charset="0"/>
                </a:rPr>
                <a:t>changed </a:t>
              </a:r>
              <a:r>
                <a:rPr lang="en-US" altLang="en-US" sz="1920" b="0" dirty="0">
                  <a:latin typeface="Arial" panose="020B0604020202020204" pitchFamily="34" charset="0"/>
                </a:rPr>
                <a:t>from pre- to post-treatment in responders (from left- to right-lateralized) but not in non-responders (right-lateralized)</a:t>
              </a:r>
            </a:p>
          </p:txBody>
        </p:sp>
        <p:sp>
          <p:nvSpPr>
            <p:cNvPr id="34" name="Rectangle 1036"/>
            <p:cNvSpPr>
              <a:spLocks noChangeArrowheads="1"/>
            </p:cNvSpPr>
            <p:nvPr/>
          </p:nvSpPr>
          <p:spPr bwMode="auto">
            <a:xfrm>
              <a:off x="359785" y="1636732"/>
              <a:ext cx="182563" cy="18256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chemeClr val="bg2"/>
              </a:outerShdw>
            </a:effectLst>
          </p:spPr>
          <p:txBody>
            <a:bodyPr wrap="none" lIns="70009" tIns="35004" rIns="70009" bIns="35004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5" name="Rectangle 1045"/>
          <p:cNvSpPr>
            <a:spLocks noChangeArrowheads="1"/>
          </p:cNvSpPr>
          <p:nvPr/>
        </p:nvSpPr>
        <p:spPr bwMode="auto">
          <a:xfrm>
            <a:off x="161252" y="168451"/>
            <a:ext cx="1857400" cy="42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12" tIns="46673" rIns="95012" bIns="46673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60" dirty="0">
                <a:latin typeface="Arial" panose="020B0604020202020204" pitchFamily="34" charset="0"/>
              </a:rPr>
              <a:t>Conclusions</a:t>
            </a:r>
          </a:p>
        </p:txBody>
      </p:sp>
      <p:sp>
        <p:nvSpPr>
          <p:cNvPr id="36" name="Line 1046"/>
          <p:cNvSpPr>
            <a:spLocks noChangeShapeType="1"/>
          </p:cNvSpPr>
          <p:nvPr/>
        </p:nvSpPr>
        <p:spPr bwMode="auto">
          <a:xfrm>
            <a:off x="228600" y="716778"/>
            <a:ext cx="10515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80"/>
          </a:p>
        </p:txBody>
      </p:sp>
      <p:sp>
        <p:nvSpPr>
          <p:cNvPr id="37" name="Rectangle 1045"/>
          <p:cNvSpPr>
            <a:spLocks noChangeArrowheads="1"/>
          </p:cNvSpPr>
          <p:nvPr/>
        </p:nvSpPr>
        <p:spPr bwMode="auto">
          <a:xfrm>
            <a:off x="7198838" y="408350"/>
            <a:ext cx="3545362" cy="30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12" tIns="46673" rIns="95012" bIns="46673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Arial Narrow" panose="020B0606020202030204" pitchFamily="34" charset="0"/>
              </a:rPr>
              <a:t>Kayser J, </a:t>
            </a:r>
            <a:r>
              <a:rPr lang="en-US" altLang="en-US" sz="1400" b="0" i="1" dirty="0">
                <a:latin typeface="Arial Narrow" panose="020B0606020202030204" pitchFamily="34" charset="0"/>
              </a:rPr>
              <a:t>et al</a:t>
            </a:r>
            <a:r>
              <a:rPr lang="en-US" altLang="en-US" sz="1400" b="0" dirty="0">
                <a:latin typeface="Arial Narrow" panose="020B0606020202030204" pitchFamily="34" charset="0"/>
              </a:rPr>
              <a:t> 2017 </a:t>
            </a:r>
            <a:r>
              <a:rPr lang="en-US" altLang="en-US" sz="1400" b="0" i="1" dirty="0" err="1">
                <a:latin typeface="Arial Narrow" panose="020B0606020202030204" pitchFamily="34" charset="0"/>
              </a:rPr>
              <a:t>NeuroImage</a:t>
            </a:r>
            <a:r>
              <a:rPr lang="en-US" altLang="en-US" sz="1400" b="0" i="1" dirty="0">
                <a:latin typeface="Arial Narrow" panose="020B0606020202030204" pitchFamily="34" charset="0"/>
              </a:rPr>
              <a:t>: </a:t>
            </a:r>
            <a:r>
              <a:rPr lang="en-US" altLang="en-US" sz="1400" b="0" i="1" dirty="0" err="1">
                <a:latin typeface="Arial Narrow" panose="020B0606020202030204" pitchFamily="34" charset="0"/>
              </a:rPr>
              <a:t>Clin</a:t>
            </a:r>
            <a:r>
              <a:rPr lang="en-US" altLang="en-US" sz="1400" b="0" dirty="0">
                <a:latin typeface="Arial Narrow" panose="020B0606020202030204" pitchFamily="34" charset="0"/>
              </a:rPr>
              <a:t> 14: 692-707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59785" y="4480324"/>
            <a:ext cx="10271443" cy="971227"/>
            <a:chOff x="369761" y="4690499"/>
            <a:chExt cx="10271443" cy="971227"/>
          </a:xfrm>
        </p:grpSpPr>
        <p:sp>
          <p:nvSpPr>
            <p:cNvPr id="38" name="Rectangle 1033"/>
            <p:cNvSpPr>
              <a:spLocks noChangeArrowheads="1"/>
            </p:cNvSpPr>
            <p:nvPr/>
          </p:nvSpPr>
          <p:spPr bwMode="auto">
            <a:xfrm>
              <a:off x="660712" y="4690499"/>
              <a:ext cx="9980492" cy="971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4011" tIns="42005" rIns="84011" bIns="42005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en-US" sz="1920" b="0" dirty="0" smtClean="0">
                  <a:latin typeface="Arial" panose="020B0604020202020204" pitchFamily="34" charset="0"/>
                </a:rPr>
                <a:t>The </a:t>
              </a:r>
              <a:r>
                <a:rPr lang="en-US" altLang="en-US" sz="1920" b="0" dirty="0">
                  <a:latin typeface="Arial" panose="020B0604020202020204" pitchFamily="34" charset="0"/>
                </a:rPr>
                <a:t>hierarchical activation of ‘emotional’ brain regions along the </a:t>
              </a:r>
              <a:r>
                <a:rPr lang="en-US" altLang="en-US" sz="1920" b="0" dirty="0" err="1">
                  <a:latin typeface="Arial" panose="020B0604020202020204" pitchFamily="34" charset="0"/>
                </a:rPr>
                <a:t>occipito</a:t>
              </a:r>
              <a:r>
                <a:rPr lang="en-US" altLang="en-US" sz="1920" b="0" dirty="0">
                  <a:latin typeface="Arial" panose="020B0604020202020204" pitchFamily="34" charset="0"/>
                </a:rPr>
                <a:t>-temporal ventral </a:t>
              </a:r>
              <a:r>
                <a:rPr lang="en-US" altLang="en-US" sz="1920" b="0" dirty="0" smtClean="0">
                  <a:latin typeface="Arial" panose="020B0604020202020204" pitchFamily="34" charset="0"/>
                </a:rPr>
                <a:t>stream (from </a:t>
              </a:r>
              <a:r>
                <a:rPr lang="en-US" altLang="en-US" sz="1920" b="0" dirty="0">
                  <a:latin typeface="Arial" panose="020B0604020202020204" pitchFamily="34" charset="0"/>
                </a:rPr>
                <a:t>pre-conscious stimulus categorization to conscious </a:t>
              </a:r>
              <a:r>
                <a:rPr lang="en-US" altLang="en-US" sz="1920" b="0" dirty="0" smtClean="0">
                  <a:latin typeface="Arial" panose="020B0604020202020204" pitchFamily="34" charset="0"/>
                </a:rPr>
                <a:t>appraisal) </a:t>
              </a:r>
              <a:r>
                <a:rPr lang="en-US" altLang="en-US" sz="1920" b="0" dirty="0">
                  <a:latin typeface="Arial" panose="020B0604020202020204" pitchFamily="34" charset="0"/>
                </a:rPr>
                <a:t>is aberrant in </a:t>
              </a:r>
              <a:r>
                <a:rPr lang="en-US" altLang="en-US" sz="1920" b="0" dirty="0" smtClean="0">
                  <a:latin typeface="Arial" panose="020B0604020202020204" pitchFamily="34" charset="0"/>
                </a:rPr>
                <a:t>non-responders</a:t>
              </a:r>
              <a:r>
                <a:rPr lang="en-US" altLang="en-US" sz="1920" b="0" dirty="0">
                  <a:latin typeface="Arial" panose="020B0604020202020204" pitchFamily="34" charset="0"/>
                </a:rPr>
                <a:t>, presumably leading to inhibition of downstream emotional processing</a:t>
              </a:r>
            </a:p>
          </p:txBody>
        </p:sp>
        <p:sp>
          <p:nvSpPr>
            <p:cNvPr id="39" name="Rectangle 1036"/>
            <p:cNvSpPr>
              <a:spLocks noChangeArrowheads="1"/>
            </p:cNvSpPr>
            <p:nvPr/>
          </p:nvSpPr>
          <p:spPr bwMode="auto">
            <a:xfrm>
              <a:off x="369761" y="4821126"/>
              <a:ext cx="182563" cy="18256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chemeClr val="bg2"/>
              </a:outerShdw>
            </a:effectLst>
          </p:spPr>
          <p:txBody>
            <a:bodyPr wrap="none" lIns="70009" tIns="35004" rIns="70009" bIns="35004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59785" y="5546060"/>
            <a:ext cx="10271443" cy="971227"/>
            <a:chOff x="369761" y="4690499"/>
            <a:chExt cx="10271443" cy="971227"/>
          </a:xfrm>
        </p:grpSpPr>
        <p:sp>
          <p:nvSpPr>
            <p:cNvPr id="41" name="Rectangle 1033"/>
            <p:cNvSpPr>
              <a:spLocks noChangeArrowheads="1"/>
            </p:cNvSpPr>
            <p:nvPr/>
          </p:nvSpPr>
          <p:spPr bwMode="auto">
            <a:xfrm>
              <a:off x="660712" y="4690499"/>
              <a:ext cx="9980492" cy="971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4011" tIns="42005" rIns="84011" bIns="42005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en-US" sz="1920" b="0" dirty="0">
                  <a:latin typeface="Arial" panose="020B0604020202020204" pitchFamily="34" charset="0"/>
                </a:rPr>
                <a:t>However, considerable caution is </a:t>
              </a:r>
              <a:r>
                <a:rPr lang="en-US" altLang="en-US" sz="1920" b="0" dirty="0" smtClean="0">
                  <a:latin typeface="Arial" panose="020B0604020202020204" pitchFamily="34" charset="0"/>
                </a:rPr>
                <a:t>warranted: Although </a:t>
              </a:r>
              <a:r>
                <a:rPr lang="en-US" altLang="en-US" sz="1920" b="0" dirty="0">
                  <a:latin typeface="Arial" panose="020B0604020202020204" pitchFamily="34" charset="0"/>
                </a:rPr>
                <a:t>treatment groups were matched in clinical and demographic variables, treatment response yielded subgroup differences in age and handedness</a:t>
              </a:r>
            </a:p>
          </p:txBody>
        </p:sp>
        <p:sp>
          <p:nvSpPr>
            <p:cNvPr id="42" name="Rectangle 1036"/>
            <p:cNvSpPr>
              <a:spLocks noChangeArrowheads="1"/>
            </p:cNvSpPr>
            <p:nvPr/>
          </p:nvSpPr>
          <p:spPr bwMode="auto">
            <a:xfrm>
              <a:off x="369761" y="4821126"/>
              <a:ext cx="182563" cy="18256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chemeClr val="bg2"/>
              </a:outerShdw>
            </a:effectLst>
          </p:spPr>
          <p:txBody>
            <a:bodyPr wrap="none" lIns="70009" tIns="35004" rIns="70009" bIns="35004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59785" y="6611796"/>
            <a:ext cx="10384415" cy="380296"/>
            <a:chOff x="359785" y="2840511"/>
            <a:chExt cx="10384415" cy="380296"/>
          </a:xfrm>
        </p:grpSpPr>
        <p:sp>
          <p:nvSpPr>
            <p:cNvPr id="44" name="Rectangle 1038"/>
            <p:cNvSpPr>
              <a:spLocks noChangeArrowheads="1"/>
            </p:cNvSpPr>
            <p:nvPr/>
          </p:nvSpPr>
          <p:spPr bwMode="auto">
            <a:xfrm>
              <a:off x="660712" y="2840511"/>
              <a:ext cx="10083488" cy="380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4011" tIns="42005" rIns="84011" bIns="42005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en-US" sz="1920" b="0" dirty="0">
                  <a:latin typeface="Arial" panose="020B0604020202020204" pitchFamily="34" charset="0"/>
                </a:rPr>
                <a:t>An increased sample is required to distinguish placebo response from CBT success</a:t>
              </a:r>
            </a:p>
          </p:txBody>
        </p:sp>
        <p:sp>
          <p:nvSpPr>
            <p:cNvPr id="45" name="Rectangle 1036"/>
            <p:cNvSpPr>
              <a:spLocks noChangeArrowheads="1"/>
            </p:cNvSpPr>
            <p:nvPr/>
          </p:nvSpPr>
          <p:spPr bwMode="auto">
            <a:xfrm>
              <a:off x="359785" y="2971138"/>
              <a:ext cx="182563" cy="18256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chemeClr val="bg2"/>
              </a:outerShdw>
            </a:effectLst>
          </p:spPr>
          <p:txBody>
            <a:bodyPr wrap="none" lIns="70009" tIns="35004" rIns="70009" bIns="35004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59785" y="2939784"/>
            <a:ext cx="10271443" cy="675761"/>
            <a:chOff x="369761" y="4690499"/>
            <a:chExt cx="10271443" cy="675761"/>
          </a:xfrm>
        </p:grpSpPr>
        <p:sp>
          <p:nvSpPr>
            <p:cNvPr id="47" name="Rectangle 1033"/>
            <p:cNvSpPr>
              <a:spLocks noChangeArrowheads="1"/>
            </p:cNvSpPr>
            <p:nvPr/>
          </p:nvSpPr>
          <p:spPr bwMode="auto">
            <a:xfrm>
              <a:off x="660712" y="4690499"/>
              <a:ext cx="9980492" cy="675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4011" tIns="42005" rIns="84011" bIns="42005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en-US" sz="1920" b="0" dirty="0" smtClean="0">
                  <a:latin typeface="Arial" panose="020B0604020202020204" pitchFamily="34" charset="0"/>
                </a:rPr>
                <a:t>Symptom improvements were accompanied by increases in (dispositional) mindfulness (MAAS)</a:t>
              </a:r>
              <a:endParaRPr lang="en-US" altLang="en-US" sz="1920" b="0" dirty="0">
                <a:latin typeface="Arial" panose="020B0604020202020204" pitchFamily="34" charset="0"/>
              </a:endParaRPr>
            </a:p>
          </p:txBody>
        </p:sp>
        <p:sp>
          <p:nvSpPr>
            <p:cNvPr id="48" name="Rectangle 1036"/>
            <p:cNvSpPr>
              <a:spLocks noChangeArrowheads="1"/>
            </p:cNvSpPr>
            <p:nvPr/>
          </p:nvSpPr>
          <p:spPr bwMode="auto">
            <a:xfrm>
              <a:off x="369761" y="4821126"/>
              <a:ext cx="182563" cy="18256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chemeClr val="bg2"/>
              </a:outerShdw>
            </a:effectLst>
          </p:spPr>
          <p:txBody>
            <a:bodyPr wrap="none" lIns="70009" tIns="35004" rIns="70009" bIns="35004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7833776"/>
      </p:ext>
    </p:extLst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045"/>
          <p:cNvSpPr>
            <a:spLocks noChangeArrowheads="1"/>
          </p:cNvSpPr>
          <p:nvPr/>
        </p:nvSpPr>
        <p:spPr bwMode="auto">
          <a:xfrm>
            <a:off x="161252" y="168451"/>
            <a:ext cx="1810913" cy="42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12" tIns="46673" rIns="95012" bIns="46673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60" dirty="0" smtClean="0">
                <a:latin typeface="Arial" panose="020B0604020202020204" pitchFamily="34" charset="0"/>
              </a:rPr>
              <a:t>Background</a:t>
            </a:r>
            <a:endParaRPr lang="en-US" altLang="en-US" sz="2160" b="0" dirty="0">
              <a:latin typeface="Arial" panose="020B0604020202020204" pitchFamily="34" charset="0"/>
            </a:endParaRPr>
          </a:p>
        </p:txBody>
      </p:sp>
      <p:sp>
        <p:nvSpPr>
          <p:cNvPr id="36" name="Line 1046"/>
          <p:cNvSpPr>
            <a:spLocks noChangeShapeType="1"/>
          </p:cNvSpPr>
          <p:nvPr/>
        </p:nvSpPr>
        <p:spPr bwMode="auto">
          <a:xfrm>
            <a:off x="228600" y="716778"/>
            <a:ext cx="10515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80"/>
          </a:p>
        </p:txBody>
      </p:sp>
      <p:grpSp>
        <p:nvGrpSpPr>
          <p:cNvPr id="8" name="Group 7"/>
          <p:cNvGrpSpPr/>
          <p:nvPr/>
        </p:nvGrpSpPr>
        <p:grpSpPr>
          <a:xfrm>
            <a:off x="207385" y="849190"/>
            <a:ext cx="10689215" cy="438812"/>
            <a:chOff x="359785" y="849190"/>
            <a:chExt cx="10689215" cy="438812"/>
          </a:xfrm>
        </p:grpSpPr>
        <p:sp>
          <p:nvSpPr>
            <p:cNvPr id="40" name="Rectangle 1038"/>
            <p:cNvSpPr>
              <a:spLocks noChangeArrowheads="1"/>
            </p:cNvSpPr>
            <p:nvPr/>
          </p:nvSpPr>
          <p:spPr bwMode="auto">
            <a:xfrm>
              <a:off x="660711" y="849190"/>
              <a:ext cx="10388289" cy="438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011" tIns="42005" rIns="84011" bIns="42005"/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20" b="0" dirty="0">
                  <a:latin typeface="Arial" panose="020B0604020202020204" pitchFamily="34" charset="0"/>
                </a:rPr>
                <a:t>Dysfunctions in </a:t>
              </a:r>
              <a:r>
                <a:rPr lang="en-US" altLang="en-US" sz="1920" dirty="0">
                  <a:latin typeface="Arial" panose="020B0604020202020204" pitchFamily="34" charset="0"/>
                </a:rPr>
                <a:t>emotion</a:t>
              </a:r>
              <a:r>
                <a:rPr lang="en-US" altLang="en-US" sz="1920" b="0" dirty="0">
                  <a:latin typeface="Arial" panose="020B0604020202020204" pitchFamily="34" charset="0"/>
                </a:rPr>
                <a:t> </a:t>
              </a:r>
              <a:r>
                <a:rPr lang="en-US" altLang="en-US" sz="1920" b="0" dirty="0" smtClean="0">
                  <a:latin typeface="Arial" panose="020B0604020202020204" pitchFamily="34" charset="0"/>
                </a:rPr>
                <a:t>processing and </a:t>
              </a:r>
              <a:r>
                <a:rPr lang="en-US" altLang="en-US" sz="1920" dirty="0" smtClean="0">
                  <a:latin typeface="Arial" panose="020B0604020202020204" pitchFamily="34" charset="0"/>
                </a:rPr>
                <a:t>regulation (ER)</a:t>
              </a:r>
              <a:r>
                <a:rPr lang="en-US" altLang="en-US" sz="1920" b="0" dirty="0" smtClean="0">
                  <a:latin typeface="Arial" panose="020B0604020202020204" pitchFamily="34" charset="0"/>
                </a:rPr>
                <a:t> are </a:t>
              </a:r>
              <a:r>
                <a:rPr lang="en-US" altLang="en-US" sz="1920" b="0" dirty="0">
                  <a:latin typeface="Arial" panose="020B0604020202020204" pitchFamily="34" charset="0"/>
                </a:rPr>
                <a:t>a core deficit of mood disorders</a:t>
              </a:r>
            </a:p>
          </p:txBody>
        </p:sp>
        <p:sp>
          <p:nvSpPr>
            <p:cNvPr id="41" name="Rectangle 1036"/>
            <p:cNvSpPr>
              <a:spLocks noChangeArrowheads="1"/>
            </p:cNvSpPr>
            <p:nvPr/>
          </p:nvSpPr>
          <p:spPr bwMode="auto">
            <a:xfrm>
              <a:off x="359785" y="931211"/>
              <a:ext cx="193208" cy="18256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chemeClr val="bg2"/>
              </a:outerShdw>
            </a:effectLst>
          </p:spPr>
          <p:txBody>
            <a:bodyPr wrap="square" lIns="70009" tIns="35004" rIns="70009" bIns="35004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07385" y="1347435"/>
            <a:ext cx="10536815" cy="438812"/>
            <a:chOff x="359785" y="849190"/>
            <a:chExt cx="10536815" cy="438812"/>
          </a:xfrm>
        </p:grpSpPr>
        <p:sp>
          <p:nvSpPr>
            <p:cNvPr id="31" name="Rectangle 1038"/>
            <p:cNvSpPr>
              <a:spLocks noChangeArrowheads="1"/>
            </p:cNvSpPr>
            <p:nvPr/>
          </p:nvSpPr>
          <p:spPr bwMode="auto">
            <a:xfrm>
              <a:off x="660711" y="849190"/>
              <a:ext cx="10235889" cy="438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011" tIns="42005" rIns="84011" bIns="42005"/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20" b="0" dirty="0">
                  <a:latin typeface="Arial" panose="020B0604020202020204" pitchFamily="34" charset="0"/>
                </a:rPr>
                <a:t>Involves abnormal activations of specific brain </a:t>
              </a:r>
              <a:r>
                <a:rPr lang="en-US" altLang="en-US" sz="1920" b="0" dirty="0" smtClean="0">
                  <a:latin typeface="Arial" panose="020B0604020202020204" pitchFamily="34" charset="0"/>
                </a:rPr>
                <a:t>regions </a:t>
              </a:r>
              <a:r>
                <a:rPr lang="en-US" altLang="en-US" sz="1920" b="0" dirty="0">
                  <a:latin typeface="Arial" panose="020B0604020202020204" pitchFamily="34" charset="0"/>
                </a:rPr>
                <a:t>critical for </a:t>
              </a:r>
              <a:r>
                <a:rPr lang="en-US" altLang="en-US" sz="1920" b="0" dirty="0" smtClean="0">
                  <a:latin typeface="Arial" panose="020B0604020202020204" pitchFamily="34" charset="0"/>
                </a:rPr>
                <a:t>ER </a:t>
              </a:r>
              <a:r>
                <a:rPr lang="en-US" altLang="en-US" sz="1920" b="0" dirty="0">
                  <a:latin typeface="Arial" panose="020B0604020202020204" pitchFamily="34" charset="0"/>
                </a:rPr>
                <a:t>and self-awareness </a:t>
              </a:r>
            </a:p>
          </p:txBody>
        </p:sp>
        <p:sp>
          <p:nvSpPr>
            <p:cNvPr id="32" name="Rectangle 1036"/>
            <p:cNvSpPr>
              <a:spLocks noChangeArrowheads="1"/>
            </p:cNvSpPr>
            <p:nvPr/>
          </p:nvSpPr>
          <p:spPr bwMode="auto">
            <a:xfrm>
              <a:off x="359785" y="931211"/>
              <a:ext cx="193208" cy="18256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chemeClr val="bg2"/>
              </a:outerShdw>
            </a:effectLst>
          </p:spPr>
          <p:txBody>
            <a:bodyPr wrap="square" lIns="70009" tIns="35004" rIns="70009" bIns="35004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85800" y="1919582"/>
            <a:ext cx="7309125" cy="3643018"/>
            <a:chOff x="193362" y="4338613"/>
            <a:chExt cx="7309125" cy="3643018"/>
          </a:xfrm>
        </p:grpSpPr>
        <p:grpSp>
          <p:nvGrpSpPr>
            <p:cNvPr id="37" name="Group 36"/>
            <p:cNvGrpSpPr>
              <a:grpSpLocks noChangeAspect="1"/>
            </p:cNvGrpSpPr>
            <p:nvPr/>
          </p:nvGrpSpPr>
          <p:grpSpPr>
            <a:xfrm>
              <a:off x="231782" y="4664101"/>
              <a:ext cx="7270705" cy="3317530"/>
              <a:chOff x="339358" y="4533471"/>
              <a:chExt cx="7648897" cy="34900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339358" y="4533471"/>
                <a:ext cx="7599510" cy="347398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08811" y="4560817"/>
                <a:ext cx="7482643" cy="3249500"/>
              </a:xfrm>
              <a:prstGeom prst="rect">
                <a:avLst/>
              </a:prstGeom>
            </p:spPr>
          </p:pic>
          <p:sp>
            <p:nvSpPr>
              <p:cNvPr id="48" name="Rectangle 1045"/>
              <p:cNvSpPr>
                <a:spLocks noChangeArrowheads="1"/>
              </p:cNvSpPr>
              <p:nvPr/>
            </p:nvSpPr>
            <p:spPr bwMode="auto">
              <a:xfrm>
                <a:off x="4330925" y="7697754"/>
                <a:ext cx="3657330" cy="3258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5012" tIns="46673" rIns="95012" bIns="46673">
                <a:spAutoFit/>
              </a:bodyPr>
              <a:lstStyle>
                <a:lvl1pPr defTabSz="8001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400050" indent="-228600" defTabSz="8001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800100" indent="-228600" defTabSz="8001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200150" indent="-228600" defTabSz="8001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1600200" indent="-228600" defTabSz="8001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057400" indent="-228600" defTabSz="8001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514600" indent="-228600" defTabSz="8001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2971800" indent="-228600" defTabSz="8001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429000" indent="-228600" defTabSz="8001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b="0" dirty="0">
                    <a:latin typeface="Arial Narrow" panose="020B0606020202030204" pitchFamily="34" charset="0"/>
                  </a:rPr>
                  <a:t>Tang Y-Y, </a:t>
                </a:r>
                <a:r>
                  <a:rPr lang="en-US" altLang="en-US" sz="1400" b="0" i="1" dirty="0">
                    <a:latin typeface="Arial Narrow" panose="020B0606020202030204" pitchFamily="34" charset="0"/>
                  </a:rPr>
                  <a:t>et al</a:t>
                </a:r>
                <a:r>
                  <a:rPr lang="en-US" altLang="en-US" sz="1400" b="0" dirty="0">
                    <a:latin typeface="Arial Narrow" panose="020B0606020202030204" pitchFamily="34" charset="0"/>
                  </a:rPr>
                  <a:t> 2015 </a:t>
                </a:r>
                <a:r>
                  <a:rPr lang="en-US" altLang="en-US" sz="1400" b="0" i="1" dirty="0">
                    <a:latin typeface="Arial Narrow" panose="020B0606020202030204" pitchFamily="34" charset="0"/>
                  </a:rPr>
                  <a:t>Nat Rev </a:t>
                </a:r>
                <a:r>
                  <a:rPr lang="en-US" altLang="en-US" sz="1400" b="0" i="1" dirty="0" err="1">
                    <a:latin typeface="Arial Narrow" panose="020B0606020202030204" pitchFamily="34" charset="0"/>
                  </a:rPr>
                  <a:t>Neurosci</a:t>
                </a:r>
                <a:r>
                  <a:rPr lang="en-US" altLang="en-US" sz="1400" b="0" dirty="0">
                    <a:latin typeface="Arial Narrow" panose="020B0606020202030204" pitchFamily="34" charset="0"/>
                  </a:rPr>
                  <a:t> 16:213-225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193362" y="4338613"/>
              <a:ext cx="591514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Key modules for emotion processing/regulation and self-awareness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07385" y="5786704"/>
            <a:ext cx="10536815" cy="690296"/>
            <a:chOff x="359785" y="849190"/>
            <a:chExt cx="10536815" cy="690296"/>
          </a:xfrm>
        </p:grpSpPr>
        <p:sp>
          <p:nvSpPr>
            <p:cNvPr id="50" name="Rectangle 1038"/>
            <p:cNvSpPr>
              <a:spLocks noChangeArrowheads="1"/>
            </p:cNvSpPr>
            <p:nvPr/>
          </p:nvSpPr>
          <p:spPr bwMode="auto">
            <a:xfrm>
              <a:off x="660711" y="849190"/>
              <a:ext cx="10235889" cy="690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011" tIns="42005" rIns="84011" bIns="42005"/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20" b="0" dirty="0">
                  <a:latin typeface="Arial" panose="020B0604020202020204" pitchFamily="34" charset="0"/>
                </a:rPr>
                <a:t>Activity in these brain regions is modulated by </a:t>
              </a:r>
              <a:r>
                <a:rPr lang="en-US" altLang="en-US" sz="1920" dirty="0">
                  <a:latin typeface="Arial" panose="020B0604020202020204" pitchFamily="34" charset="0"/>
                </a:rPr>
                <a:t>prefrontal regions</a:t>
              </a:r>
              <a:r>
                <a:rPr lang="en-US" altLang="en-US" sz="1920" b="0" dirty="0">
                  <a:latin typeface="Arial" panose="020B0604020202020204" pitchFamily="34" charset="0"/>
                </a:rPr>
                <a:t> responsible </a:t>
              </a:r>
              <a:r>
                <a:rPr lang="en-US" altLang="en-US" sz="1920" b="0" dirty="0" smtClean="0">
                  <a:latin typeface="Arial" panose="020B0604020202020204" pitchFamily="34" charset="0"/>
                </a:rPr>
                <a:t>for </a:t>
              </a:r>
              <a:r>
                <a:rPr lang="en-US" altLang="en-US" sz="1920" dirty="0" smtClean="0">
                  <a:latin typeface="Arial" panose="020B0604020202020204" pitchFamily="34" charset="0"/>
                </a:rPr>
                <a:t>up- </a:t>
              </a:r>
              <a:r>
                <a:rPr lang="en-US" altLang="en-US" sz="1920" dirty="0">
                  <a:latin typeface="Arial" panose="020B0604020202020204" pitchFamily="34" charset="0"/>
                </a:rPr>
                <a:t>and down-regulation of emotional processes</a:t>
              </a:r>
            </a:p>
          </p:txBody>
        </p:sp>
        <p:sp>
          <p:nvSpPr>
            <p:cNvPr id="51" name="Rectangle 1036"/>
            <p:cNvSpPr>
              <a:spLocks noChangeArrowheads="1"/>
            </p:cNvSpPr>
            <p:nvPr/>
          </p:nvSpPr>
          <p:spPr bwMode="auto">
            <a:xfrm>
              <a:off x="359785" y="931211"/>
              <a:ext cx="193208" cy="18256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chemeClr val="bg2"/>
              </a:outerShdw>
            </a:effectLst>
          </p:spPr>
          <p:txBody>
            <a:bodyPr wrap="square" lIns="70009" tIns="35004" rIns="70009" bIns="35004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07385" y="6562394"/>
            <a:ext cx="10536815" cy="438812"/>
            <a:chOff x="359785" y="849190"/>
            <a:chExt cx="10536815" cy="438812"/>
          </a:xfrm>
        </p:grpSpPr>
        <p:sp>
          <p:nvSpPr>
            <p:cNvPr id="53" name="Rectangle 1038"/>
            <p:cNvSpPr>
              <a:spLocks noChangeArrowheads="1"/>
            </p:cNvSpPr>
            <p:nvPr/>
          </p:nvSpPr>
          <p:spPr bwMode="auto">
            <a:xfrm>
              <a:off x="660711" y="849190"/>
              <a:ext cx="10235889" cy="438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011" tIns="42005" rIns="84011" bIns="42005"/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20" b="0" dirty="0">
                  <a:latin typeface="Arial" panose="020B0604020202020204" pitchFamily="34" charset="0"/>
                </a:rPr>
                <a:t>An improved understanding of these processes will benefit the treatment of mood disorders</a:t>
              </a:r>
            </a:p>
          </p:txBody>
        </p:sp>
        <p:sp>
          <p:nvSpPr>
            <p:cNvPr id="54" name="Rectangle 1036"/>
            <p:cNvSpPr>
              <a:spLocks noChangeArrowheads="1"/>
            </p:cNvSpPr>
            <p:nvPr/>
          </p:nvSpPr>
          <p:spPr bwMode="auto">
            <a:xfrm>
              <a:off x="359785" y="931211"/>
              <a:ext cx="193208" cy="18256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chemeClr val="bg2"/>
              </a:outerShdw>
            </a:effectLst>
          </p:spPr>
          <p:txBody>
            <a:bodyPr wrap="square" lIns="70009" tIns="35004" rIns="70009" bIns="35004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07385" y="7086600"/>
            <a:ext cx="10536815" cy="762000"/>
            <a:chOff x="359785" y="849190"/>
            <a:chExt cx="10536815" cy="762000"/>
          </a:xfrm>
        </p:grpSpPr>
        <p:sp>
          <p:nvSpPr>
            <p:cNvPr id="56" name="Rectangle 1038"/>
            <p:cNvSpPr>
              <a:spLocks noChangeArrowheads="1"/>
            </p:cNvSpPr>
            <p:nvPr/>
          </p:nvSpPr>
          <p:spPr bwMode="auto">
            <a:xfrm>
              <a:off x="660711" y="849190"/>
              <a:ext cx="10235889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011" tIns="42005" rIns="84011" bIns="42005"/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20" b="0" dirty="0">
                  <a:latin typeface="Arial" panose="020B0604020202020204" pitchFamily="34" charset="0"/>
                </a:rPr>
                <a:t>In unipolar depression, CBT is effective for ~50% of patients: Identify </a:t>
              </a:r>
              <a:r>
                <a:rPr lang="en-US" altLang="en-US" sz="1920" dirty="0" smtClean="0">
                  <a:latin typeface="Arial" panose="020B0604020202020204" pitchFamily="34" charset="0"/>
                </a:rPr>
                <a:t>mechanisms</a:t>
              </a:r>
              <a:r>
                <a:rPr lang="en-US" altLang="en-US" sz="1920" b="0" dirty="0" smtClean="0">
                  <a:latin typeface="Arial" panose="020B0604020202020204" pitchFamily="34" charset="0"/>
                </a:rPr>
                <a:t> </a:t>
              </a:r>
              <a:r>
                <a:rPr lang="en-US" altLang="en-US" sz="1920" b="0" dirty="0">
                  <a:latin typeface="Arial" panose="020B0604020202020204" pitchFamily="34" charset="0"/>
                </a:rPr>
                <a:t>and </a:t>
              </a:r>
              <a:r>
                <a:rPr lang="en-US" altLang="en-US" sz="1920" dirty="0">
                  <a:latin typeface="Arial" panose="020B0604020202020204" pitchFamily="34" charset="0"/>
                </a:rPr>
                <a:t>biomarkers that predict CBT response</a:t>
              </a:r>
            </a:p>
          </p:txBody>
        </p:sp>
        <p:sp>
          <p:nvSpPr>
            <p:cNvPr id="57" name="Rectangle 1036"/>
            <p:cNvSpPr>
              <a:spLocks noChangeArrowheads="1"/>
            </p:cNvSpPr>
            <p:nvPr/>
          </p:nvSpPr>
          <p:spPr bwMode="auto">
            <a:xfrm>
              <a:off x="359785" y="931211"/>
              <a:ext cx="193208" cy="18256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chemeClr val="bg2"/>
              </a:outerShdw>
            </a:effectLst>
          </p:spPr>
          <p:txBody>
            <a:bodyPr wrap="square" lIns="70009" tIns="35004" rIns="70009" bIns="35004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5391093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2221230" y="523726"/>
            <a:ext cx="6520816" cy="537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12" tIns="46673" rIns="95012" bIns="46673">
            <a:spAutoFit/>
          </a:bodyPr>
          <a:lstStyle>
            <a:lvl1pPr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0005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0010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0015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0020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0574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14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9718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290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sz="288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New York State Psychiatric Institute</a:t>
            </a:r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2932614" y="1116331"/>
            <a:ext cx="5098046" cy="42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012" tIns="46673" rIns="95012" bIns="46673">
            <a:spAutoFit/>
          </a:bodyPr>
          <a:lstStyle>
            <a:lvl1pPr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0005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0010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0015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0020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0574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14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9718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290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sz="216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Psychophysiology Laboratory</a:t>
            </a:r>
          </a:p>
        </p:txBody>
      </p:sp>
      <p:pic>
        <p:nvPicPr>
          <p:cNvPr id="43012" name="Picture 4" descr="psyphyslog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ECECE"/>
              </a:clrFrom>
              <a:clrTo>
                <a:srgbClr val="CECE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2863" y="1777033"/>
            <a:ext cx="32670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5"/>
          <p:cNvSpPr>
            <a:spLocks noChangeAspect="1" noChangeArrowheads="1"/>
          </p:cNvSpPr>
          <p:nvPr/>
        </p:nvSpPr>
        <p:spPr bwMode="auto">
          <a:xfrm>
            <a:off x="2922379" y="3231806"/>
            <a:ext cx="5118517" cy="40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6012" tIns="48006" rIns="96012" bIns="48006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0" dirty="0">
                <a:solidFill>
                  <a:srgbClr val="0066CC"/>
                </a:solidFill>
                <a:latin typeface="Helvetica" panose="020B0604020202020204" pitchFamily="34" charset="0"/>
              </a:rPr>
              <a:t>http://psychophysiology.cpmc.columbia.edu</a:t>
            </a:r>
          </a:p>
        </p:txBody>
      </p:sp>
      <p:pic>
        <p:nvPicPr>
          <p:cNvPr id="43014" name="Picture 6" descr="CarveABrai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673" y="3850199"/>
            <a:ext cx="4783454" cy="32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051"/>
          <p:cNvSpPr>
            <a:spLocks noChangeArrowheads="1"/>
          </p:cNvSpPr>
          <p:nvPr/>
        </p:nvSpPr>
        <p:spPr bwMode="auto">
          <a:xfrm>
            <a:off x="720423" y="4307625"/>
            <a:ext cx="1862295" cy="1325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012" tIns="46673" rIns="95012" bIns="46673">
            <a:spAutoFit/>
          </a:bodyPr>
          <a:lstStyle>
            <a:lvl1pPr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0005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0010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0015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0020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0574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14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9718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290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2000" b="0" dirty="0">
                <a:latin typeface="ArialMT"/>
              </a:rPr>
              <a:t>Jürgen </a:t>
            </a:r>
            <a:r>
              <a:rPr lang="en-US" sz="2000" b="0" dirty="0" smtClean="0">
                <a:latin typeface="ArialMT"/>
              </a:rPr>
              <a:t>Kayser</a:t>
            </a:r>
          </a:p>
          <a:p>
            <a:pPr algn="ctr"/>
            <a:r>
              <a:rPr lang="en-US" sz="2000" b="0" dirty="0" err="1" smtClean="0">
                <a:latin typeface="ArialMT"/>
              </a:rPr>
              <a:t>Yifan</a:t>
            </a:r>
            <a:r>
              <a:rPr lang="en-US" sz="2000" b="0" dirty="0" smtClean="0">
                <a:latin typeface="ArialMT"/>
              </a:rPr>
              <a:t> Gao</a:t>
            </a:r>
          </a:p>
          <a:p>
            <a:pPr algn="ctr"/>
            <a:r>
              <a:rPr lang="en-US" sz="2000" b="0" dirty="0" smtClean="0">
                <a:latin typeface="ArialMT"/>
              </a:rPr>
              <a:t>Lidia Panier</a:t>
            </a:r>
          </a:p>
          <a:p>
            <a:pPr algn="ctr"/>
            <a:r>
              <a:rPr lang="en-US" sz="2000" b="0" dirty="0" smtClean="0">
                <a:latin typeface="ArialMT"/>
              </a:rPr>
              <a:t>Jerry </a:t>
            </a:r>
            <a:r>
              <a:rPr lang="en-US" sz="2000" b="0" dirty="0" err="1" smtClean="0">
                <a:latin typeface="ArialMT"/>
              </a:rPr>
              <a:t>Bruder</a:t>
            </a:r>
            <a:endParaRPr lang="en-US" sz="2000" b="0" dirty="0">
              <a:latin typeface="ArialMT"/>
            </a:endParaRPr>
          </a:p>
        </p:txBody>
      </p:sp>
      <p:sp>
        <p:nvSpPr>
          <p:cNvPr id="9" name="Rectangle 2051"/>
          <p:cNvSpPr>
            <a:spLocks noChangeArrowheads="1"/>
          </p:cNvSpPr>
          <p:nvPr/>
        </p:nvSpPr>
        <p:spPr bwMode="auto">
          <a:xfrm>
            <a:off x="7896447" y="4307625"/>
            <a:ext cx="2609193" cy="1325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5012" tIns="46673" rIns="95012" bIns="46673">
            <a:spAutoFit/>
          </a:bodyPr>
          <a:lstStyle>
            <a:lvl1pPr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0005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0010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0015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0020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0574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14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9718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290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2000" b="0" dirty="0" err="1">
                <a:latin typeface="ArialMT"/>
              </a:rPr>
              <a:t>Ronit</a:t>
            </a:r>
            <a:r>
              <a:rPr lang="en-US" sz="2000" b="0" dirty="0">
                <a:latin typeface="ArialMT"/>
              </a:rPr>
              <a:t> </a:t>
            </a:r>
            <a:r>
              <a:rPr lang="en-US" sz="2000" b="0" dirty="0" err="1" smtClean="0">
                <a:latin typeface="ArialMT"/>
              </a:rPr>
              <a:t>Kishon</a:t>
            </a:r>
            <a:endParaRPr lang="en-US" sz="2000" b="0" dirty="0" smtClean="0">
              <a:latin typeface="ArialMT"/>
            </a:endParaRPr>
          </a:p>
          <a:p>
            <a:pPr algn="ctr"/>
            <a:r>
              <a:rPr lang="en-US" sz="2000" b="0" dirty="0" smtClean="0">
                <a:latin typeface="ArialMT"/>
              </a:rPr>
              <a:t>Tayler </a:t>
            </a:r>
            <a:r>
              <a:rPr lang="en-US" sz="2000" b="0" dirty="0">
                <a:latin typeface="ArialMT"/>
              </a:rPr>
              <a:t>Wilson</a:t>
            </a:r>
          </a:p>
          <a:p>
            <a:pPr algn="ctr"/>
            <a:r>
              <a:rPr lang="en-US" sz="2000" b="0" dirty="0">
                <a:latin typeface="ArialMT"/>
              </a:rPr>
              <a:t>Rocco </a:t>
            </a:r>
            <a:r>
              <a:rPr lang="en-US" sz="2000" b="0" dirty="0" err="1">
                <a:latin typeface="ArialMT"/>
              </a:rPr>
              <a:t>Rinaldo</a:t>
            </a:r>
            <a:r>
              <a:rPr lang="en-US" sz="2000" b="0" dirty="0">
                <a:latin typeface="ArialMT"/>
              </a:rPr>
              <a:t>-Rose </a:t>
            </a:r>
            <a:r>
              <a:rPr lang="en-US" sz="2000" b="0" dirty="0" smtClean="0">
                <a:latin typeface="ArialMT"/>
              </a:rPr>
              <a:t>Chris </a:t>
            </a:r>
            <a:r>
              <a:rPr lang="en-US" sz="2000" b="0" dirty="0" err="1" smtClean="0">
                <a:latin typeface="ArialMT"/>
              </a:rPr>
              <a:t>Aceto</a:t>
            </a:r>
            <a:endParaRPr lang="en-US" sz="2000" b="0" dirty="0">
              <a:latin typeface="ArialM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3755" y="7244592"/>
            <a:ext cx="7451079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41363">
              <a:tabLst>
                <a:tab pos="1482725" algn="l"/>
              </a:tabLst>
            </a:pPr>
            <a:r>
              <a:rPr lang="en-US" sz="2160" b="0" i="1" dirty="0">
                <a:latin typeface="ArialMT"/>
              </a:rPr>
              <a:t>Funded by</a:t>
            </a:r>
            <a:r>
              <a:rPr lang="en-US" sz="2160" b="0" dirty="0">
                <a:latin typeface="ArialMT"/>
              </a:rPr>
              <a:t>:	National Institute of Mental Health (MH121915)</a:t>
            </a:r>
          </a:p>
        </p:txBody>
      </p:sp>
      <p:sp>
        <p:nvSpPr>
          <p:cNvPr id="3" name="Rectangle 2"/>
          <p:cNvSpPr/>
          <p:nvPr/>
        </p:nvSpPr>
        <p:spPr>
          <a:xfrm>
            <a:off x="8234516" y="6381690"/>
            <a:ext cx="19330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0" dirty="0" smtClean="0">
                <a:latin typeface="ArialMT"/>
              </a:rPr>
              <a:t>Steven </a:t>
            </a:r>
            <a:r>
              <a:rPr lang="en-US" sz="2000" b="0" dirty="0" err="1">
                <a:latin typeface="ArialMT"/>
              </a:rPr>
              <a:t>Hollon</a:t>
            </a:r>
            <a:endParaRPr lang="en-US" sz="2000" b="0" dirty="0">
              <a:latin typeface="ArialMT"/>
            </a:endParaRPr>
          </a:p>
        </p:txBody>
      </p:sp>
      <p:pic>
        <p:nvPicPr>
          <p:cNvPr id="11" name="Picture 191" descr="NYSPInewlog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70" y="2182571"/>
            <a:ext cx="2743200" cy="63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443" y="2182571"/>
            <a:ext cx="2743200" cy="59312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910027" y="5949238"/>
            <a:ext cx="25820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i="1" dirty="0" smtClean="0">
                <a:latin typeface="ArialMT"/>
              </a:rPr>
              <a:t>Vanderbilt University</a:t>
            </a:r>
            <a:endParaRPr lang="en-US" sz="1800" i="1" dirty="0">
              <a:latin typeface="ArialM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43800" y="3875173"/>
            <a:ext cx="33144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latin typeface="ArialMT"/>
              </a:rPr>
              <a:t>Depression Evaluation Service</a:t>
            </a:r>
            <a:endParaRPr lang="en-US" sz="1600" i="1" dirty="0">
              <a:latin typeface="ArialM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5641" y="3875173"/>
            <a:ext cx="29118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latin typeface="ArialMT"/>
              </a:rPr>
              <a:t>Translational  Epidemiology</a:t>
            </a:r>
            <a:endParaRPr lang="en-US" sz="1600" i="1" dirty="0">
              <a:latin typeface="ArialMT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Rectangle 1045"/>
          <p:cNvSpPr>
            <a:spLocks noChangeArrowheads="1"/>
          </p:cNvSpPr>
          <p:nvPr/>
        </p:nvSpPr>
        <p:spPr bwMode="auto">
          <a:xfrm>
            <a:off x="161252" y="168451"/>
            <a:ext cx="5910561" cy="42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12" tIns="46673" rIns="95012" bIns="46673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60" dirty="0">
                <a:latin typeface="Arial" panose="020B0604020202020204" pitchFamily="34" charset="0"/>
              </a:rPr>
              <a:t>Visual Attention and the “</a:t>
            </a:r>
            <a:r>
              <a:rPr lang="en-US" altLang="en-US" sz="2160" i="1" dirty="0">
                <a:latin typeface="Arial" panose="020B0604020202020204" pitchFamily="34" charset="0"/>
              </a:rPr>
              <a:t>Emotional”</a:t>
            </a:r>
            <a:r>
              <a:rPr lang="en-US" altLang="en-US" sz="2160" dirty="0">
                <a:latin typeface="Arial" panose="020B0604020202020204" pitchFamily="34" charset="0"/>
              </a:rPr>
              <a:t> Brain</a:t>
            </a:r>
            <a:endParaRPr lang="en-US" altLang="en-US" sz="2160" b="0" dirty="0">
              <a:latin typeface="Arial" panose="020B0604020202020204" pitchFamily="34" charset="0"/>
            </a:endParaRPr>
          </a:p>
        </p:txBody>
      </p:sp>
      <p:sp>
        <p:nvSpPr>
          <p:cNvPr id="6155" name="Line 1046"/>
          <p:cNvSpPr>
            <a:spLocks noChangeShapeType="1"/>
          </p:cNvSpPr>
          <p:nvPr/>
        </p:nvSpPr>
        <p:spPr bwMode="auto">
          <a:xfrm>
            <a:off x="228600" y="716778"/>
            <a:ext cx="10515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80"/>
          </a:p>
        </p:txBody>
      </p:sp>
      <p:sp>
        <p:nvSpPr>
          <p:cNvPr id="4" name="Rectangle 3"/>
          <p:cNvSpPr/>
          <p:nvPr/>
        </p:nvSpPr>
        <p:spPr>
          <a:xfrm>
            <a:off x="7753187" y="4782741"/>
            <a:ext cx="3072384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68275" indent="-114300">
              <a:buFont typeface="Arial" panose="020B0604020202020204" pitchFamily="34" charset="0"/>
              <a:buChar char="•"/>
            </a:pPr>
            <a:r>
              <a:rPr lang="en-US" sz="1500" dirty="0">
                <a:latin typeface="Arial Narrow" panose="020B0606020202030204" pitchFamily="34" charset="0"/>
                <a:cs typeface="Arial" panose="020B0604020202020204" pitchFamily="34" charset="0"/>
              </a:rPr>
              <a:t>multiple processing stages:</a:t>
            </a:r>
          </a:p>
          <a:p>
            <a:pPr marL="168275" indent="-114300"/>
            <a:r>
              <a:rPr lang="en-US" sz="1500" i="1" dirty="0">
                <a:latin typeface="Arial Narrow" panose="020B0606020202030204" pitchFamily="34" charset="0"/>
                <a:cs typeface="Arial" panose="020B0604020202020204" pitchFamily="34" charset="0"/>
              </a:rPr>
              <a:t>	early visual</a:t>
            </a:r>
            <a:r>
              <a:rPr lang="en-US" sz="1500" dirty="0">
                <a:latin typeface="Arial Narrow" panose="020B0606020202030204" pitchFamily="34" charset="0"/>
                <a:cs typeface="Arial" panose="020B0604020202020204" pitchFamily="34" charset="0"/>
              </a:rPr>
              <a:t>  =&gt;  </a:t>
            </a:r>
            <a:r>
              <a:rPr lang="en-US" sz="1500" i="1" dirty="0">
                <a:latin typeface="Arial Narrow" panose="020B0606020202030204" pitchFamily="34" charset="0"/>
                <a:cs typeface="Arial" panose="020B0604020202020204" pitchFamily="34" charset="0"/>
              </a:rPr>
              <a:t>prefrontal</a:t>
            </a:r>
          </a:p>
          <a:p>
            <a:pPr marL="168275" indent="-114300"/>
            <a:endParaRPr lang="en-US" sz="1500" i="1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168275" indent="-114300">
              <a:buFont typeface="Arial" panose="020B0604020202020204" pitchFamily="34" charset="0"/>
              <a:buChar char="•"/>
            </a:pPr>
            <a:r>
              <a:rPr lang="en-US" sz="1500" dirty="0">
                <a:latin typeface="Arial Narrow" panose="020B0606020202030204" pitchFamily="34" charset="0"/>
                <a:cs typeface="Arial" panose="020B0604020202020204" pitchFamily="34" charset="0"/>
              </a:rPr>
              <a:t>visual cortex activation reflecting salience will result </a:t>
            </a:r>
            <a:r>
              <a:rPr lang="en-US" sz="15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in </a:t>
            </a:r>
            <a:r>
              <a:rPr lang="en-US" sz="1500" u="sng" dirty="0">
                <a:latin typeface="Arial Narrow" panose="020B0606020202030204" pitchFamily="34" charset="0"/>
                <a:cs typeface="Arial" panose="020B0604020202020204" pitchFamily="34" charset="0"/>
              </a:rPr>
              <a:t>simultaneous</a:t>
            </a:r>
            <a:r>
              <a:rPr lang="en-US" sz="15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1500" i="1" dirty="0">
                <a:latin typeface="Arial Narrow" panose="020B0606020202030204" pitchFamily="34" charset="0"/>
                <a:cs typeface="Arial" panose="020B0604020202020204" pitchFamily="34" charset="0"/>
              </a:rPr>
              <a:t>bottom-up</a:t>
            </a:r>
            <a:r>
              <a:rPr lang="en-US" sz="1500" dirty="0">
                <a:latin typeface="Arial Narrow" panose="020B0606020202030204" pitchFamily="34" charset="0"/>
                <a:cs typeface="Arial" panose="020B0604020202020204" pitchFamily="34" charset="0"/>
              </a:rPr>
              <a:t> and </a:t>
            </a:r>
            <a:r>
              <a:rPr lang="en-US" sz="1500" i="1" dirty="0">
                <a:latin typeface="Arial Narrow" panose="020B0606020202030204" pitchFamily="34" charset="0"/>
                <a:cs typeface="Arial" panose="020B0604020202020204" pitchFamily="34" charset="0"/>
              </a:rPr>
              <a:t>top-down</a:t>
            </a:r>
            <a:r>
              <a:rPr lang="en-US" sz="1500" dirty="0">
                <a:latin typeface="Arial Narrow" panose="020B0606020202030204" pitchFamily="34" charset="0"/>
                <a:cs typeface="Arial" panose="020B0604020202020204" pitchFamily="34" charset="0"/>
              </a:rPr>
              <a:t> modulation from </a:t>
            </a:r>
            <a:r>
              <a:rPr lang="en-US" sz="1500" dirty="0" err="1">
                <a:latin typeface="Arial Narrow" panose="020B0606020202030204" pitchFamily="34" charset="0"/>
                <a:cs typeface="Arial" panose="020B0604020202020204" pitchFamily="34" charset="0"/>
              </a:rPr>
              <a:t>frontoparietal</a:t>
            </a:r>
            <a:r>
              <a:rPr lang="en-US" sz="1500" dirty="0">
                <a:latin typeface="Arial Narrow" panose="020B0606020202030204" pitchFamily="34" charset="0"/>
                <a:cs typeface="Arial" panose="020B0604020202020204" pitchFamily="34" charset="0"/>
              </a:rPr>
              <a:t> (attention) and emotional (amygdala) regions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718020" y="901764"/>
            <a:ext cx="3070360" cy="3640682"/>
            <a:chOff x="7718020" y="901764"/>
            <a:chExt cx="3070360" cy="3640682"/>
          </a:xfrm>
        </p:grpSpPr>
        <p:grpSp>
          <p:nvGrpSpPr>
            <p:cNvPr id="68" name="Group 67"/>
            <p:cNvGrpSpPr/>
            <p:nvPr/>
          </p:nvGrpSpPr>
          <p:grpSpPr>
            <a:xfrm>
              <a:off x="7718020" y="1378622"/>
              <a:ext cx="3070360" cy="3163824"/>
              <a:chOff x="7057196" y="1107525"/>
              <a:chExt cx="3070360" cy="3163824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7115415" y="1107525"/>
                <a:ext cx="3012141" cy="316382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03123" y="1192050"/>
                <a:ext cx="2672372" cy="2822375"/>
              </a:xfrm>
              <a:prstGeom prst="rect">
                <a:avLst/>
              </a:prstGeom>
            </p:spPr>
          </p:pic>
          <p:sp>
            <p:nvSpPr>
              <p:cNvPr id="71" name="Rectangle 1045"/>
              <p:cNvSpPr>
                <a:spLocks noChangeArrowheads="1"/>
              </p:cNvSpPr>
              <p:nvPr/>
            </p:nvSpPr>
            <p:spPr bwMode="auto">
              <a:xfrm>
                <a:off x="7057196" y="3961648"/>
                <a:ext cx="3070360" cy="3097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5012" tIns="46673" rIns="95012" bIns="46673">
                <a:spAutoFit/>
              </a:bodyPr>
              <a:lstStyle>
                <a:lvl1pPr defTabSz="8001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400050" indent="-228600" defTabSz="8001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800100" indent="-228600" defTabSz="8001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200150" indent="-228600" defTabSz="8001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1600200" indent="-228600" defTabSz="8001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057400" indent="-228600" defTabSz="8001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514600" indent="-228600" defTabSz="8001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2971800" indent="-228600" defTabSz="8001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429000" indent="-228600" defTabSz="8001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b="0" dirty="0">
                    <a:latin typeface="Arial Narrow" panose="020B0606020202030204" pitchFamily="34" charset="0"/>
                  </a:rPr>
                  <a:t>Pessoa L 2008 </a:t>
                </a:r>
                <a:r>
                  <a:rPr lang="en-US" altLang="en-US" sz="1400" b="0" i="1" dirty="0">
                    <a:latin typeface="Arial Narrow" panose="020B0606020202030204" pitchFamily="34" charset="0"/>
                  </a:rPr>
                  <a:t>Nat Rev </a:t>
                </a:r>
                <a:r>
                  <a:rPr lang="en-US" altLang="en-US" sz="1400" b="0" i="1" dirty="0" err="1">
                    <a:latin typeface="Arial Narrow" panose="020B0606020202030204" pitchFamily="34" charset="0"/>
                  </a:rPr>
                  <a:t>Neurosci</a:t>
                </a:r>
                <a:r>
                  <a:rPr lang="en-US" altLang="en-US" sz="1400" b="0" dirty="0">
                    <a:latin typeface="Arial Narrow" panose="020B0606020202030204" pitchFamily="34" charset="0"/>
                  </a:rPr>
                  <a:t> 9:148-158</a:t>
                </a:r>
              </a:p>
            </p:txBody>
          </p:sp>
        </p:grpSp>
        <p:sp>
          <p:nvSpPr>
            <p:cNvPr id="64" name="Rectangle 63"/>
            <p:cNvSpPr/>
            <p:nvPr/>
          </p:nvSpPr>
          <p:spPr>
            <a:xfrm>
              <a:off x="7764124" y="901764"/>
              <a:ext cx="3016572" cy="430887"/>
            </a:xfrm>
            <a:prstGeom prst="rect">
              <a:avLst/>
            </a:prstGeom>
          </p:spPr>
          <p:txBody>
            <a:bodyPr wrap="square" lIns="45720" tIns="0" rIns="45720" bIns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Circuit for processing the affective components of a visual item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1782" y="824352"/>
            <a:ext cx="6950429" cy="3403050"/>
            <a:chOff x="231782" y="824352"/>
            <a:chExt cx="6950429" cy="3403050"/>
          </a:xfrm>
        </p:grpSpPr>
        <p:grpSp>
          <p:nvGrpSpPr>
            <p:cNvPr id="69" name="Group 68"/>
            <p:cNvGrpSpPr/>
            <p:nvPr/>
          </p:nvGrpSpPr>
          <p:grpSpPr>
            <a:xfrm>
              <a:off x="231782" y="1065088"/>
              <a:ext cx="4341479" cy="3162314"/>
              <a:chOff x="361150" y="880672"/>
              <a:chExt cx="4341479" cy="3162314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361150" y="880672"/>
                <a:ext cx="4341479" cy="316231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425085" y="952978"/>
                <a:ext cx="4220335" cy="2743200"/>
                <a:chOff x="6349475" y="5366606"/>
                <a:chExt cx="4220335" cy="2743200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6349475" y="5366606"/>
                  <a:ext cx="4220335" cy="2743200"/>
                </a:xfrm>
                <a:prstGeom prst="rect">
                  <a:avLst/>
                </a:prstGeom>
              </p:spPr>
            </p:pic>
            <p:grpSp>
              <p:nvGrpSpPr>
                <p:cNvPr id="38" name="Group 37"/>
                <p:cNvGrpSpPr/>
                <p:nvPr/>
              </p:nvGrpSpPr>
              <p:grpSpPr>
                <a:xfrm>
                  <a:off x="6357932" y="7676504"/>
                  <a:ext cx="1398494" cy="277918"/>
                  <a:chOff x="6400801" y="4878069"/>
                  <a:chExt cx="1398494" cy="277918"/>
                </a:xfrm>
              </p:grpSpPr>
              <p:sp>
                <p:nvSpPr>
                  <p:cNvPr id="39" name="Rounded Rectangle 38"/>
                  <p:cNvSpPr/>
                  <p:nvPr/>
                </p:nvSpPr>
                <p:spPr>
                  <a:xfrm>
                    <a:off x="6446905" y="4878069"/>
                    <a:ext cx="1298602" cy="277918"/>
                  </a:xfrm>
                  <a:prstGeom prst="roundRect">
                    <a:avLst/>
                  </a:prstGeom>
                  <a:solidFill>
                    <a:schemeClr val="accent6">
                      <a:lumMod val="60000"/>
                      <a:lumOff val="40000"/>
                      <a:alpha val="50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6400801" y="4901768"/>
                    <a:ext cx="1398494" cy="215444"/>
                  </a:xfrm>
                  <a:prstGeom prst="rect">
                    <a:avLst/>
                  </a:prstGeom>
                  <a:noFill/>
                  <a:ln w="25400" cap="rnd">
                    <a:noFill/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Nonconscious</a:t>
                    </a:r>
                    <a:endParaRPr lang="en-US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1" name="Group 40"/>
                <p:cNvGrpSpPr/>
                <p:nvPr/>
              </p:nvGrpSpPr>
              <p:grpSpPr>
                <a:xfrm>
                  <a:off x="6818333" y="6585840"/>
                  <a:ext cx="1184621" cy="730807"/>
                  <a:chOff x="6861202" y="3787405"/>
                  <a:chExt cx="1184621" cy="730807"/>
                </a:xfrm>
              </p:grpSpPr>
              <p:sp>
                <p:nvSpPr>
                  <p:cNvPr id="42" name="Oval 41"/>
                  <p:cNvSpPr/>
                  <p:nvPr/>
                </p:nvSpPr>
                <p:spPr>
                  <a:xfrm>
                    <a:off x="6931000" y="3787405"/>
                    <a:ext cx="1045027" cy="730807"/>
                  </a:xfrm>
                  <a:prstGeom prst="ellipse">
                    <a:avLst/>
                  </a:prstGeom>
                  <a:solidFill>
                    <a:schemeClr val="accent6">
                      <a:lumMod val="60000"/>
                      <a:lumOff val="40000"/>
                      <a:alpha val="50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6861202" y="3984311"/>
                    <a:ext cx="1184621" cy="430887"/>
                  </a:xfrm>
                  <a:prstGeom prst="rect">
                    <a:avLst/>
                  </a:prstGeom>
                  <a:noFill/>
                  <a:ln w="25400" cap="rnd">
                    <a:noFill/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Secondary</a:t>
                    </a:r>
                  </a:p>
                  <a:p>
                    <a:pPr algn="ctr"/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Vis </a:t>
                    </a:r>
                    <a:r>
                      <a:rPr lang="en-US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Ctx</a:t>
                    </a:r>
                    <a:endParaRPr lang="en-US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" name="Group 43"/>
                <p:cNvGrpSpPr/>
                <p:nvPr/>
              </p:nvGrpSpPr>
              <p:grpSpPr>
                <a:xfrm>
                  <a:off x="6356253" y="5420787"/>
                  <a:ext cx="1054192" cy="277918"/>
                  <a:chOff x="6389596" y="2031788"/>
                  <a:chExt cx="1054192" cy="277918"/>
                </a:xfrm>
              </p:grpSpPr>
              <p:sp>
                <p:nvSpPr>
                  <p:cNvPr id="45" name="Rounded Rectangle 44"/>
                  <p:cNvSpPr/>
                  <p:nvPr/>
                </p:nvSpPr>
                <p:spPr>
                  <a:xfrm>
                    <a:off x="6435700" y="2031788"/>
                    <a:ext cx="969988" cy="277918"/>
                  </a:xfrm>
                  <a:prstGeom prst="roundRect">
                    <a:avLst/>
                  </a:prstGeom>
                  <a:solidFill>
                    <a:schemeClr val="bg1">
                      <a:alpha val="5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6389596" y="2055487"/>
                    <a:ext cx="1054192" cy="215444"/>
                  </a:xfrm>
                  <a:prstGeom prst="rect">
                    <a:avLst/>
                  </a:prstGeom>
                  <a:noFill/>
                  <a:ln w="25400" cap="rnd">
                    <a:noFill/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Conscious</a:t>
                    </a:r>
                  </a:p>
                </p:txBody>
              </p:sp>
            </p:grpSp>
            <p:grpSp>
              <p:nvGrpSpPr>
                <p:cNvPr id="47" name="Group 46"/>
                <p:cNvGrpSpPr/>
                <p:nvPr/>
              </p:nvGrpSpPr>
              <p:grpSpPr>
                <a:xfrm>
                  <a:off x="7553320" y="5826321"/>
                  <a:ext cx="1045027" cy="625971"/>
                  <a:chOff x="8310564" y="1747838"/>
                  <a:chExt cx="1045027" cy="625971"/>
                </a:xfrm>
              </p:grpSpPr>
              <p:sp>
                <p:nvSpPr>
                  <p:cNvPr id="48" name="Oval 47"/>
                  <p:cNvSpPr/>
                  <p:nvPr/>
                </p:nvSpPr>
                <p:spPr>
                  <a:xfrm>
                    <a:off x="8310564" y="1747838"/>
                    <a:ext cx="1045027" cy="625971"/>
                  </a:xfrm>
                  <a:prstGeom prst="ellipse">
                    <a:avLst/>
                  </a:prstGeom>
                  <a:solidFill>
                    <a:schemeClr val="bg1">
                      <a:alpha val="20000"/>
                    </a:schemeClr>
                  </a:solidFill>
                  <a:ln w="317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8320328" y="1845380"/>
                    <a:ext cx="1025498" cy="430887"/>
                  </a:xfrm>
                  <a:prstGeom prst="rect">
                    <a:avLst/>
                  </a:prstGeom>
                  <a:noFill/>
                  <a:ln w="25400" cap="rnd">
                    <a:noFill/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Parietal</a:t>
                    </a:r>
                  </a:p>
                  <a:p>
                    <a:pPr algn="ctr"/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Cortex</a:t>
                    </a:r>
                  </a:p>
                </p:txBody>
              </p:sp>
            </p:grpSp>
            <p:grpSp>
              <p:nvGrpSpPr>
                <p:cNvPr id="50" name="Group 49"/>
                <p:cNvGrpSpPr/>
                <p:nvPr/>
              </p:nvGrpSpPr>
              <p:grpSpPr>
                <a:xfrm>
                  <a:off x="9422941" y="6296791"/>
                  <a:ext cx="721177" cy="495482"/>
                  <a:chOff x="9465810" y="3498356"/>
                  <a:chExt cx="721177" cy="495482"/>
                </a:xfrm>
              </p:grpSpPr>
              <p:sp>
                <p:nvSpPr>
                  <p:cNvPr id="51" name="Oval 50"/>
                  <p:cNvSpPr/>
                  <p:nvPr/>
                </p:nvSpPr>
                <p:spPr>
                  <a:xfrm>
                    <a:off x="9465810" y="3498356"/>
                    <a:ext cx="721177" cy="495482"/>
                  </a:xfrm>
                  <a:prstGeom prst="ellipse">
                    <a:avLst/>
                  </a:prstGeom>
                  <a:solidFill>
                    <a:schemeClr val="bg1">
                      <a:alpha val="20000"/>
                    </a:schemeClr>
                  </a:solidFill>
                  <a:ln w="317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9576937" y="3638375"/>
                    <a:ext cx="498923" cy="215444"/>
                  </a:xfrm>
                  <a:prstGeom prst="rect">
                    <a:avLst/>
                  </a:prstGeom>
                  <a:noFill/>
                  <a:ln w="25400" cap="rnd">
                    <a:noFill/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PFC</a:t>
                    </a:r>
                  </a:p>
                </p:txBody>
              </p:sp>
            </p:grpSp>
            <p:grpSp>
              <p:nvGrpSpPr>
                <p:cNvPr id="53" name="Group 52"/>
                <p:cNvGrpSpPr/>
                <p:nvPr/>
              </p:nvGrpSpPr>
              <p:grpSpPr>
                <a:xfrm>
                  <a:off x="8569530" y="7180501"/>
                  <a:ext cx="721177" cy="426659"/>
                  <a:chOff x="5125812" y="1890712"/>
                  <a:chExt cx="721177" cy="426659"/>
                </a:xfrm>
              </p:grpSpPr>
              <p:sp>
                <p:nvSpPr>
                  <p:cNvPr id="54" name="Oval 53"/>
                  <p:cNvSpPr/>
                  <p:nvPr/>
                </p:nvSpPr>
                <p:spPr>
                  <a:xfrm>
                    <a:off x="5125812" y="1890712"/>
                    <a:ext cx="721177" cy="426659"/>
                  </a:xfrm>
                  <a:prstGeom prst="ellipse">
                    <a:avLst/>
                  </a:prstGeom>
                  <a:solidFill>
                    <a:srgbClr val="FF0000">
                      <a:alpha val="20000"/>
                    </a:srgbClr>
                  </a:solidFill>
                  <a:ln w="317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5236939" y="1996319"/>
                    <a:ext cx="498923" cy="215444"/>
                  </a:xfrm>
                  <a:prstGeom prst="rect">
                    <a:avLst/>
                  </a:prstGeom>
                  <a:noFill/>
                  <a:ln w="25400" cap="rnd">
                    <a:noFill/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Amyg</a:t>
                    </a:r>
                    <a:endParaRPr lang="en-US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56" name="Group 55"/>
                <p:cNvGrpSpPr/>
                <p:nvPr/>
              </p:nvGrpSpPr>
              <p:grpSpPr>
                <a:xfrm rot="910615">
                  <a:off x="8458403" y="6728462"/>
                  <a:ext cx="721177" cy="270051"/>
                  <a:chOff x="8280627" y="1871891"/>
                  <a:chExt cx="721177" cy="270051"/>
                </a:xfrm>
              </p:grpSpPr>
              <p:sp>
                <p:nvSpPr>
                  <p:cNvPr id="57" name="Oval 56"/>
                  <p:cNvSpPr/>
                  <p:nvPr/>
                </p:nvSpPr>
                <p:spPr>
                  <a:xfrm>
                    <a:off x="8280627" y="1871891"/>
                    <a:ext cx="721177" cy="270051"/>
                  </a:xfrm>
                  <a:prstGeom prst="ellipse">
                    <a:avLst/>
                  </a:prstGeom>
                  <a:solidFill>
                    <a:srgbClr val="CC3300">
                      <a:alpha val="20000"/>
                    </a:srgbClr>
                  </a:solidFill>
                  <a:ln w="31750">
                    <a:solidFill>
                      <a:srgbClr val="CC33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8391754" y="1899194"/>
                    <a:ext cx="498923" cy="215444"/>
                  </a:xfrm>
                  <a:prstGeom prst="rect">
                    <a:avLst/>
                  </a:prstGeom>
                  <a:noFill/>
                  <a:ln w="25400" cap="rnd">
                    <a:noFill/>
                  </a:ln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:r>
                      <a:rPr lang="en-US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AI</a:t>
                    </a:r>
                  </a:p>
                </p:txBody>
              </p:sp>
            </p:grpSp>
          </p:grpSp>
          <p:sp>
            <p:nvSpPr>
              <p:cNvPr id="60" name="Rectangle 1045"/>
              <p:cNvSpPr>
                <a:spLocks noChangeArrowheads="1"/>
              </p:cNvSpPr>
              <p:nvPr/>
            </p:nvSpPr>
            <p:spPr bwMode="auto">
              <a:xfrm>
                <a:off x="1550259" y="3733285"/>
                <a:ext cx="3152370" cy="3097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5012" tIns="46673" rIns="95012" bIns="46673">
                <a:spAutoFit/>
              </a:bodyPr>
              <a:lstStyle>
                <a:lvl1pPr defTabSz="8001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400050" indent="-228600" defTabSz="8001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800100" indent="-228600" defTabSz="8001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200150" indent="-228600" defTabSz="8001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1600200" indent="-228600" defTabSz="8001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057400" indent="-228600" defTabSz="8001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514600" indent="-228600" defTabSz="8001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2971800" indent="-228600" defTabSz="8001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429000" indent="-228600" defTabSz="800100" fontAlgn="base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 b="0" dirty="0" err="1">
                    <a:latin typeface="Arial Narrow" panose="020B0606020202030204" pitchFamily="34" charset="0"/>
                  </a:rPr>
                  <a:t>LeDoux</a:t>
                </a:r>
                <a:r>
                  <a:rPr lang="en-US" altLang="en-US" sz="1400" b="0" dirty="0">
                    <a:latin typeface="Arial Narrow" panose="020B0606020202030204" pitchFamily="34" charset="0"/>
                  </a:rPr>
                  <a:t> JE 2015 </a:t>
                </a:r>
                <a:r>
                  <a:rPr lang="en-US" altLang="en-US" sz="1400" b="0" i="1" dirty="0">
                    <a:latin typeface="Arial Narrow" panose="020B0606020202030204" pitchFamily="34" charset="0"/>
                  </a:rPr>
                  <a:t>Anxious</a:t>
                </a:r>
                <a:r>
                  <a:rPr lang="en-US" altLang="en-US" sz="1400" b="0" dirty="0">
                    <a:latin typeface="Arial Narrow" panose="020B0606020202030204" pitchFamily="34" charset="0"/>
                  </a:rPr>
                  <a:t> NY: Penguin Books</a:t>
                </a:r>
              </a:p>
            </p:txBody>
          </p:sp>
        </p:grpSp>
        <p:sp>
          <p:nvSpPr>
            <p:cNvPr id="72" name="Rectangle 71"/>
            <p:cNvSpPr/>
            <p:nvPr/>
          </p:nvSpPr>
          <p:spPr>
            <a:xfrm>
              <a:off x="4678386" y="1287162"/>
              <a:ext cx="2503825" cy="27699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68275" indent="-114300">
                <a:buFont typeface="Arial" panose="020B0604020202020204" pitchFamily="34" charset="0"/>
                <a:buChar char="•"/>
              </a:pPr>
              <a:r>
                <a:rPr lang="en-US" sz="1500" dirty="0">
                  <a:latin typeface="Arial Narrow" panose="020B0606020202030204" pitchFamily="34" charset="0"/>
                  <a:cs typeface="Arial" panose="020B0604020202020204" pitchFamily="34" charset="0"/>
                </a:rPr>
                <a:t>critical mechanism for survival </a:t>
              </a:r>
            </a:p>
            <a:p>
              <a:pPr marL="168275" indent="-114300">
                <a:buFont typeface="Arial" panose="020B0604020202020204" pitchFamily="34" charset="0"/>
                <a:buChar char="•"/>
              </a:pPr>
              <a:endParaRPr lang="en-US" sz="15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168275" indent="-114300">
                <a:buFont typeface="Arial" panose="020B0604020202020204" pitchFamily="34" charset="0"/>
                <a:buChar char="•"/>
              </a:pPr>
              <a:r>
                <a:rPr lang="en-US" sz="1500" dirty="0">
                  <a:latin typeface="Arial Narrow" panose="020B0606020202030204" pitchFamily="34" charset="0"/>
                  <a:cs typeface="Arial" panose="020B0604020202020204" pitchFamily="34" charset="0"/>
                </a:rPr>
                <a:t>interactions between affective and cognitive processing systems</a:t>
              </a:r>
            </a:p>
            <a:p>
              <a:pPr marL="168275" indent="-114300">
                <a:buFont typeface="Arial" panose="020B0604020202020204" pitchFamily="34" charset="0"/>
                <a:buChar char="•"/>
              </a:pPr>
              <a:endParaRPr lang="en-US" sz="15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168275" indent="-114300">
                <a:buFont typeface="Arial" panose="020B0604020202020204" pitchFamily="34" charset="0"/>
                <a:buChar char="•"/>
              </a:pPr>
              <a:r>
                <a:rPr lang="en-US" sz="1500" dirty="0">
                  <a:latin typeface="Arial Narrow" panose="020B0606020202030204" pitchFamily="34" charset="0"/>
                  <a:cs typeface="Arial" panose="020B0604020202020204" pitchFamily="34" charset="0"/>
                </a:rPr>
                <a:t>reaches conscious awareness within the hierarchy of information processing</a:t>
              </a:r>
            </a:p>
            <a:p>
              <a:pPr marL="168275" indent="-114300">
                <a:buFont typeface="Arial" panose="020B0604020202020204" pitchFamily="34" charset="0"/>
                <a:buChar char="•"/>
              </a:pPr>
              <a:endParaRPr lang="en-US" sz="15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168275" indent="-114300">
                <a:buFont typeface="Arial" panose="020B0604020202020204" pitchFamily="34" charset="0"/>
                <a:buChar char="•"/>
              </a:pPr>
              <a:r>
                <a:rPr lang="en-US" sz="1500" dirty="0">
                  <a:solidFill>
                    <a:srgbClr val="C0000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salience (threat, disgust) prompts additional activations</a:t>
              </a:r>
              <a:endParaRPr lang="en-US" sz="1500" dirty="0"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31782" y="824352"/>
              <a:ext cx="3016572" cy="215444"/>
            </a:xfrm>
            <a:prstGeom prst="rect">
              <a:avLst/>
            </a:prstGeom>
          </p:spPr>
          <p:txBody>
            <a:bodyPr wrap="square" lIns="45720" tIns="0" rIns="45720" bIns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Detection of stimulus significance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59785" y="5715000"/>
            <a:ext cx="7106826" cy="755343"/>
            <a:chOff x="359785" y="1393719"/>
            <a:chExt cx="7106826" cy="755343"/>
          </a:xfrm>
        </p:grpSpPr>
        <p:sp>
          <p:nvSpPr>
            <p:cNvPr id="73" name="Rectangle 1038"/>
            <p:cNvSpPr>
              <a:spLocks noChangeArrowheads="1"/>
            </p:cNvSpPr>
            <p:nvPr/>
          </p:nvSpPr>
          <p:spPr bwMode="auto">
            <a:xfrm>
              <a:off x="660712" y="1393719"/>
              <a:ext cx="6805899" cy="755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011" tIns="42005" rIns="84011" bIns="42005"/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20" b="0" dirty="0">
                  <a:latin typeface="Arial" panose="020B0604020202020204" pitchFamily="34" charset="0"/>
                </a:rPr>
                <a:t>Abnormalities in hemispheric function have been associated with mood disorders</a:t>
              </a:r>
            </a:p>
          </p:txBody>
        </p:sp>
        <p:sp>
          <p:nvSpPr>
            <p:cNvPr id="75" name="Rectangle 1036"/>
            <p:cNvSpPr>
              <a:spLocks noChangeArrowheads="1"/>
            </p:cNvSpPr>
            <p:nvPr/>
          </p:nvSpPr>
          <p:spPr bwMode="auto">
            <a:xfrm>
              <a:off x="359785" y="1483425"/>
              <a:ext cx="182563" cy="18256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chemeClr val="bg2"/>
              </a:outerShdw>
            </a:effectLst>
          </p:spPr>
          <p:txBody>
            <a:bodyPr wrap="none" lIns="70009" tIns="35004" rIns="70009" bIns="35004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359785" y="4825432"/>
            <a:ext cx="7393403" cy="438812"/>
            <a:chOff x="359785" y="849190"/>
            <a:chExt cx="7393403" cy="438812"/>
          </a:xfrm>
        </p:grpSpPr>
        <p:sp>
          <p:nvSpPr>
            <p:cNvPr id="84" name="Rectangle 1038"/>
            <p:cNvSpPr>
              <a:spLocks noChangeArrowheads="1"/>
            </p:cNvSpPr>
            <p:nvPr/>
          </p:nvSpPr>
          <p:spPr bwMode="auto">
            <a:xfrm>
              <a:off x="660712" y="849190"/>
              <a:ext cx="7092476" cy="438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011" tIns="42005" rIns="84011" bIns="42005"/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20" b="0" dirty="0">
                  <a:latin typeface="Arial" panose="020B0604020202020204" pitchFamily="34" charset="0"/>
                </a:rPr>
                <a:t>Hemispheres are differentially involved during affective states and affective processing</a:t>
              </a:r>
            </a:p>
          </p:txBody>
        </p:sp>
        <p:sp>
          <p:nvSpPr>
            <p:cNvPr id="85" name="Rectangle 1036"/>
            <p:cNvSpPr>
              <a:spLocks noChangeArrowheads="1"/>
            </p:cNvSpPr>
            <p:nvPr/>
          </p:nvSpPr>
          <p:spPr bwMode="auto">
            <a:xfrm>
              <a:off x="359785" y="931211"/>
              <a:ext cx="193208" cy="18256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chemeClr val="bg2"/>
              </a:outerShdw>
            </a:effectLst>
          </p:spPr>
          <p:txBody>
            <a:bodyPr wrap="square" lIns="70009" tIns="35004" rIns="70009" bIns="35004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6644176"/>
      </p:ext>
    </p:extLst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59785" y="4428809"/>
            <a:ext cx="9037788" cy="811183"/>
            <a:chOff x="359785" y="5969353"/>
            <a:chExt cx="9037788" cy="811183"/>
          </a:xfrm>
        </p:grpSpPr>
        <p:sp>
          <p:nvSpPr>
            <p:cNvPr id="24" name="Rectangle 1038"/>
            <p:cNvSpPr>
              <a:spLocks noChangeArrowheads="1"/>
            </p:cNvSpPr>
            <p:nvPr/>
          </p:nvSpPr>
          <p:spPr bwMode="auto">
            <a:xfrm>
              <a:off x="660711" y="5969353"/>
              <a:ext cx="8736862" cy="811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4011" tIns="42005" rIns="84011" bIns="42005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20" b="0" dirty="0">
                  <a:latin typeface="Arial" panose="020B0604020202020204" pitchFamily="34" charset="0"/>
                </a:rPr>
                <a:t>MDD patients show reductions of emotional ERPs (amplitude and asymmetry)</a:t>
              </a:r>
            </a:p>
            <a:p>
              <a:pPr marL="230188" indent="-176213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400" dirty="0">
                  <a:latin typeface="Arial Narrow" panose="020B0606020202030204" pitchFamily="34" charset="0"/>
                </a:rPr>
                <a:t>functional deficit involving the right </a:t>
              </a:r>
              <a:r>
                <a:rPr lang="en-US" altLang="en-US" sz="1400" dirty="0" err="1">
                  <a:latin typeface="Arial Narrow" panose="020B0606020202030204" pitchFamily="34" charset="0"/>
                </a:rPr>
                <a:t>temporoparietal</a:t>
              </a:r>
              <a:r>
                <a:rPr lang="en-US" altLang="en-US" sz="1400" dirty="0">
                  <a:latin typeface="Arial Narrow" panose="020B0606020202030204" pitchFamily="34" charset="0"/>
                </a:rPr>
                <a:t> junction (</a:t>
              </a:r>
              <a:r>
                <a:rPr lang="en-US" altLang="en-US" sz="1400" dirty="0" err="1">
                  <a:latin typeface="Arial Narrow" panose="020B0606020202030204" pitchFamily="34" charset="0"/>
                </a:rPr>
                <a:t>rTPJ</a:t>
              </a:r>
              <a:r>
                <a:rPr lang="en-US" altLang="en-US" sz="1400" dirty="0">
                  <a:latin typeface="Arial Narrow" panose="020B0606020202030204" pitchFamily="34" charset="0"/>
                </a:rPr>
                <a:t>)</a:t>
              </a:r>
            </a:p>
            <a:p>
              <a:pPr marL="230188" indent="-176213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400" dirty="0">
                  <a:latin typeface="Arial Narrow" panose="020B0606020202030204" pitchFamily="34" charset="0"/>
                </a:rPr>
                <a:t>blunted </a:t>
              </a:r>
              <a:r>
                <a:rPr lang="en-US" altLang="en-US" sz="1400" dirty="0" err="1">
                  <a:latin typeface="Arial Narrow" panose="020B0606020202030204" pitchFamily="34" charset="0"/>
                </a:rPr>
                <a:t>rTPJ</a:t>
              </a:r>
              <a:r>
                <a:rPr lang="en-US" altLang="en-US" sz="1400" dirty="0">
                  <a:latin typeface="Arial Narrow" panose="020B0606020202030204" pitchFamily="34" charset="0"/>
                </a:rPr>
                <a:t> responsivity to affective stimuli as a putative biomarker of treatment success</a:t>
              </a:r>
              <a:endParaRPr lang="en-US" altLang="en-US" sz="1400" u="sng" dirty="0">
                <a:latin typeface="Arial Narrow" panose="020B0606020202030204" pitchFamily="34" charset="0"/>
              </a:endParaRPr>
            </a:p>
          </p:txBody>
        </p:sp>
        <p:sp>
          <p:nvSpPr>
            <p:cNvPr id="28" name="Rectangle 1036"/>
            <p:cNvSpPr>
              <a:spLocks noChangeArrowheads="1"/>
            </p:cNvSpPr>
            <p:nvPr/>
          </p:nvSpPr>
          <p:spPr bwMode="auto">
            <a:xfrm>
              <a:off x="359785" y="6059785"/>
              <a:ext cx="182563" cy="18256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chemeClr val="bg2"/>
              </a:outerShdw>
            </a:effectLst>
          </p:spPr>
          <p:txBody>
            <a:bodyPr wrap="none" lIns="70009" tIns="35004" rIns="70009" bIns="35004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5" name="Rectangle 1045"/>
          <p:cNvSpPr>
            <a:spLocks noChangeArrowheads="1"/>
          </p:cNvSpPr>
          <p:nvPr/>
        </p:nvSpPr>
        <p:spPr bwMode="auto">
          <a:xfrm>
            <a:off x="161252" y="168451"/>
            <a:ext cx="1810913" cy="42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12" tIns="46673" rIns="95012" bIns="46673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60" dirty="0">
                <a:latin typeface="Arial" panose="020B0604020202020204" pitchFamily="34" charset="0"/>
              </a:rPr>
              <a:t>Background</a:t>
            </a:r>
            <a:endParaRPr lang="en-US" altLang="en-US" sz="2160" b="0" dirty="0">
              <a:latin typeface="Arial" panose="020B0604020202020204" pitchFamily="34" charset="0"/>
            </a:endParaRPr>
          </a:p>
        </p:txBody>
      </p:sp>
      <p:sp>
        <p:nvSpPr>
          <p:cNvPr id="36" name="Line 1046"/>
          <p:cNvSpPr>
            <a:spLocks noChangeShapeType="1"/>
          </p:cNvSpPr>
          <p:nvPr/>
        </p:nvSpPr>
        <p:spPr bwMode="auto">
          <a:xfrm>
            <a:off x="228600" y="716778"/>
            <a:ext cx="10515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80"/>
          </a:p>
        </p:txBody>
      </p:sp>
      <p:grpSp>
        <p:nvGrpSpPr>
          <p:cNvPr id="14" name="Group 13"/>
          <p:cNvGrpSpPr/>
          <p:nvPr/>
        </p:nvGrpSpPr>
        <p:grpSpPr>
          <a:xfrm>
            <a:off x="359785" y="914400"/>
            <a:ext cx="10333801" cy="1515956"/>
            <a:chOff x="359785" y="2109650"/>
            <a:chExt cx="10333801" cy="1515956"/>
          </a:xfrm>
        </p:grpSpPr>
        <p:sp>
          <p:nvSpPr>
            <p:cNvPr id="6147" name="Rectangle 1032"/>
            <p:cNvSpPr>
              <a:spLocks noChangeArrowheads="1"/>
            </p:cNvSpPr>
            <p:nvPr/>
          </p:nvSpPr>
          <p:spPr bwMode="auto">
            <a:xfrm>
              <a:off x="7466611" y="2608329"/>
              <a:ext cx="3226975" cy="9466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011" tIns="42005" rIns="84011" bIns="42005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Char char="•"/>
              </a:pPr>
              <a:r>
                <a:rPr lang="en-US" altLang="en-US" sz="1400" dirty="0">
                  <a:latin typeface="Arial Narrow" panose="020B0606020202030204" pitchFamily="34" charset="0"/>
                </a:rPr>
                <a:t> neuropsychological test profiles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Char char="•"/>
              </a:pPr>
              <a:r>
                <a:rPr lang="en-US" altLang="en-US" sz="1400" dirty="0">
                  <a:latin typeface="Arial Narrow" panose="020B0606020202030204" pitchFamily="34" charset="0"/>
                </a:rPr>
                <a:t> behavioral laterality task performance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Char char="•"/>
              </a:pPr>
              <a:r>
                <a:rPr lang="en-US" altLang="en-US" sz="1400" dirty="0">
                  <a:latin typeface="Arial Narrow" panose="020B0606020202030204" pitchFamily="34" charset="0"/>
                </a:rPr>
                <a:t> </a:t>
              </a:r>
              <a:r>
                <a:rPr lang="en-US" altLang="en-US" sz="14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decreased autonomic responsivity</a:t>
              </a:r>
              <a:endParaRPr lang="en-US" altLang="en-US" sz="1400" dirty="0">
                <a:latin typeface="Arial Narrow" panose="020B0606020202030204" pitchFamily="34" charset="0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Char char="•"/>
              </a:pPr>
              <a:r>
                <a:rPr lang="en-US" altLang="en-US" sz="1400" dirty="0">
                  <a:latin typeface="Arial Narrow" panose="020B0606020202030204" pitchFamily="34" charset="0"/>
                </a:rPr>
                <a:t> </a:t>
              </a:r>
              <a:r>
                <a:rPr lang="en-US" altLang="en-US" sz="1400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electrophysiological</a:t>
              </a:r>
              <a:r>
                <a:rPr lang="en-US" altLang="en-US" sz="1400" dirty="0">
                  <a:latin typeface="Arial Narrow" panose="020B0606020202030204" pitchFamily="34" charset="0"/>
                </a:rPr>
                <a:t> (EEG/</a:t>
              </a:r>
              <a:r>
                <a:rPr lang="en-US" altLang="en-US" sz="1400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ERP</a:t>
              </a:r>
              <a:r>
                <a:rPr lang="en-US" altLang="en-US" sz="1400" dirty="0">
                  <a:latin typeface="Arial Narrow" panose="020B0606020202030204" pitchFamily="34" charset="0"/>
                </a:rPr>
                <a:t>, MEG) </a:t>
              </a:r>
              <a:r>
                <a:rPr lang="en-US" altLang="en-US" sz="1400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data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05248" y="2537656"/>
              <a:ext cx="1005840" cy="1087950"/>
            </a:xfrm>
            <a:prstGeom prst="rect">
              <a:avLst/>
            </a:prstGeom>
          </p:spPr>
        </p:pic>
        <p:sp>
          <p:nvSpPr>
            <p:cNvPr id="6153" name="Rectangle 1042"/>
            <p:cNvSpPr>
              <a:spLocks noChangeArrowheads="1"/>
            </p:cNvSpPr>
            <p:nvPr/>
          </p:nvSpPr>
          <p:spPr bwMode="auto">
            <a:xfrm>
              <a:off x="672140" y="2109650"/>
              <a:ext cx="8923662" cy="380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011" tIns="42005" rIns="84011" bIns="42005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20" b="0" dirty="0">
                  <a:latin typeface="Arial" panose="020B0604020202020204" pitchFamily="34" charset="0"/>
                </a:rPr>
                <a:t>MDD patients show evidence of </a:t>
              </a:r>
              <a:r>
                <a:rPr lang="en-US" altLang="en-US" sz="1920" i="1" u="sng" dirty="0">
                  <a:latin typeface="Arial" panose="020B0604020202020204" pitchFamily="34" charset="0"/>
                </a:rPr>
                <a:t>left anterior</a:t>
              </a:r>
              <a:r>
                <a:rPr lang="en-US" altLang="en-US" sz="1920" b="0" dirty="0">
                  <a:latin typeface="Arial" panose="020B0604020202020204" pitchFamily="34" charset="0"/>
                </a:rPr>
                <a:t> and </a:t>
              </a:r>
              <a:r>
                <a:rPr lang="en-US" altLang="en-US" sz="1920" i="1" u="sng" dirty="0">
                  <a:latin typeface="Arial" panose="020B0604020202020204" pitchFamily="34" charset="0"/>
                </a:rPr>
                <a:t>right posterior</a:t>
              </a:r>
              <a:r>
                <a:rPr lang="en-US" altLang="en-US" sz="1920" b="0" dirty="0">
                  <a:latin typeface="Arial" panose="020B0604020202020204" pitchFamily="34" charset="0"/>
                </a:rPr>
                <a:t> </a:t>
              </a:r>
              <a:r>
                <a:rPr lang="en-US" altLang="en-US" sz="1920" b="0" dirty="0" err="1">
                  <a:latin typeface="Arial" panose="020B0604020202020204" pitchFamily="34" charset="0"/>
                </a:rPr>
                <a:t>hypoactivation</a:t>
              </a:r>
              <a:endParaRPr lang="en-US" altLang="en-US" sz="1920" b="0" u="sng" dirty="0">
                <a:latin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57590" y="2537656"/>
              <a:ext cx="1005840" cy="1087950"/>
            </a:xfrm>
            <a:prstGeom prst="rect">
              <a:avLst/>
            </a:prstGeom>
          </p:spPr>
        </p:pic>
        <p:sp>
          <p:nvSpPr>
            <p:cNvPr id="22" name="Rectangle 1036"/>
            <p:cNvSpPr>
              <a:spLocks noChangeArrowheads="1"/>
            </p:cNvSpPr>
            <p:nvPr/>
          </p:nvSpPr>
          <p:spPr bwMode="auto">
            <a:xfrm>
              <a:off x="359785" y="2200082"/>
              <a:ext cx="182563" cy="18256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chemeClr val="bg2"/>
              </a:outerShdw>
            </a:effectLst>
          </p:spPr>
          <p:txBody>
            <a:bodyPr wrap="none" lIns="70009" tIns="35004" rIns="70009" bIns="35004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" name="Rectangle 1032"/>
            <p:cNvSpPr>
              <a:spLocks noChangeArrowheads="1"/>
            </p:cNvSpPr>
            <p:nvPr/>
          </p:nvSpPr>
          <p:spPr bwMode="auto">
            <a:xfrm>
              <a:off x="619453" y="2603121"/>
              <a:ext cx="3311292" cy="731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011" tIns="42005" rIns="84011" bIns="42005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Char char="•"/>
              </a:pPr>
              <a:r>
                <a:rPr lang="en-US" altLang="en-US" sz="1400" dirty="0">
                  <a:latin typeface="Arial Narrow" panose="020B0606020202030204" pitchFamily="34" charset="0"/>
                </a:rPr>
                <a:t> </a:t>
              </a:r>
              <a:r>
                <a:rPr lang="fr-FR" altLang="en-US" sz="1400" dirty="0" err="1">
                  <a:latin typeface="Arial Narrow" panose="020B0606020202030204" pitchFamily="34" charset="0"/>
                </a:rPr>
                <a:t>neuropsychological</a:t>
              </a:r>
              <a:r>
                <a:rPr lang="fr-FR" altLang="en-US" sz="1400" dirty="0">
                  <a:latin typeface="Arial Narrow" panose="020B0606020202030204" pitchFamily="34" charset="0"/>
                </a:rPr>
                <a:t> test profiles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Char char="•"/>
              </a:pPr>
              <a:r>
                <a:rPr lang="fr-FR" altLang="en-US" sz="1400" dirty="0">
                  <a:latin typeface="Arial Narrow" panose="020B0606020202030204" pitchFamily="34" charset="0"/>
                </a:rPr>
                <a:t> quantitative EEG </a:t>
              </a:r>
              <a:r>
                <a:rPr lang="fr-FR" altLang="en-US" sz="1400" dirty="0" err="1">
                  <a:latin typeface="Arial Narrow" panose="020B0606020202030204" pitchFamily="34" charset="0"/>
                </a:rPr>
                <a:t>studies</a:t>
              </a:r>
              <a:endParaRPr lang="fr-FR" altLang="en-US" sz="1400" dirty="0">
                <a:latin typeface="Arial Narrow" panose="020B0606020202030204" pitchFamily="34" charset="0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Char char="•"/>
              </a:pPr>
              <a:r>
                <a:rPr lang="fr-FR" altLang="en-US" sz="1400" dirty="0">
                  <a:latin typeface="Arial Narrow" panose="020B0606020202030204" pitchFamily="34" charset="0"/>
                </a:rPr>
                <a:t> </a:t>
              </a:r>
              <a:r>
                <a:rPr lang="fr-FR" altLang="en-US" sz="1400" dirty="0" err="1">
                  <a:latin typeface="Arial Narrow" panose="020B0606020202030204" pitchFamily="34" charset="0"/>
                </a:rPr>
                <a:t>functional</a:t>
              </a:r>
              <a:r>
                <a:rPr lang="fr-FR" altLang="en-US" sz="1400" dirty="0">
                  <a:latin typeface="Arial Narrow" panose="020B0606020202030204" pitchFamily="34" charset="0"/>
                </a:rPr>
                <a:t> </a:t>
              </a:r>
              <a:r>
                <a:rPr lang="fr-FR" altLang="en-US" sz="1400" dirty="0" err="1">
                  <a:latin typeface="Arial Narrow" panose="020B0606020202030204" pitchFamily="34" charset="0"/>
                </a:rPr>
                <a:t>neuroimaging</a:t>
              </a:r>
              <a:r>
                <a:rPr lang="fr-FR" altLang="en-US" sz="1400" dirty="0">
                  <a:latin typeface="Arial Narrow" panose="020B0606020202030204" pitchFamily="34" charset="0"/>
                </a:rPr>
                <a:t> (SPECT, PET) data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9785" y="2516550"/>
            <a:ext cx="10067449" cy="1826064"/>
            <a:chOff x="359785" y="3761828"/>
            <a:chExt cx="10067449" cy="1826064"/>
          </a:xfrm>
        </p:grpSpPr>
        <p:sp>
          <p:nvSpPr>
            <p:cNvPr id="6148" name="Rectangle 1033"/>
            <p:cNvSpPr>
              <a:spLocks noChangeArrowheads="1"/>
            </p:cNvSpPr>
            <p:nvPr/>
          </p:nvSpPr>
          <p:spPr bwMode="auto">
            <a:xfrm>
              <a:off x="672140" y="3928300"/>
              <a:ext cx="6615258" cy="1457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4011" tIns="42005" rIns="84011" bIns="42005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20" b="0" dirty="0">
                  <a:latin typeface="Arial" panose="020B0604020202020204" pitchFamily="34" charset="0"/>
                </a:rPr>
                <a:t>ERPs to emotional stimuli are characterized by</a:t>
              </a:r>
            </a:p>
            <a:p>
              <a:pPr marL="230188" indent="-176213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400" dirty="0">
                  <a:latin typeface="Arial Narrow" panose="020B0606020202030204" pitchFamily="34" charset="0"/>
                </a:rPr>
                <a:t>broad, long-lasting </a:t>
              </a:r>
              <a:r>
                <a:rPr lang="en-US" altLang="en-US" sz="1400" i="1" dirty="0">
                  <a:latin typeface="Arial Narrow" panose="020B0606020202030204" pitchFamily="34" charset="0"/>
                </a:rPr>
                <a:t>late positive potential</a:t>
              </a:r>
              <a:r>
                <a:rPr lang="en-US" altLang="en-US" sz="1400" dirty="0">
                  <a:latin typeface="Arial Narrow" panose="020B0606020202030204" pitchFamily="34" charset="0"/>
                </a:rPr>
                <a:t> (LPP)</a:t>
              </a:r>
            </a:p>
            <a:p>
              <a:pPr marL="230188" indent="-176213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400" dirty="0">
                  <a:latin typeface="Arial Narrow" panose="020B0606020202030204" pitchFamily="34" charset="0"/>
                </a:rPr>
                <a:t>mid-</a:t>
              </a:r>
              <a:r>
                <a:rPr lang="en-US" altLang="en-US" sz="1400" dirty="0" err="1">
                  <a:latin typeface="Arial Narrow" panose="020B0606020202030204" pitchFamily="34" charset="0"/>
                </a:rPr>
                <a:t>centroparietal</a:t>
              </a:r>
              <a:r>
                <a:rPr lang="en-US" altLang="en-US" sz="1400" dirty="0">
                  <a:latin typeface="Arial Narrow" panose="020B0606020202030204" pitchFamily="34" charset="0"/>
                </a:rPr>
                <a:t> scalp topography</a:t>
              </a:r>
            </a:p>
            <a:p>
              <a:pPr marL="230188" indent="-176213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400" dirty="0">
                  <a:latin typeface="Arial Narrow" panose="020B0606020202030204" pitchFamily="34" charset="0"/>
                </a:rPr>
                <a:t>emerges ~200-300 </a:t>
              </a:r>
              <a:r>
                <a:rPr lang="en-US" altLang="en-US" sz="1400" dirty="0" err="1">
                  <a:latin typeface="Arial Narrow" panose="020B0606020202030204" pitchFamily="34" charset="0"/>
                </a:rPr>
                <a:t>ms</a:t>
              </a:r>
              <a:r>
                <a:rPr lang="en-US" altLang="en-US" sz="1400" dirty="0">
                  <a:latin typeface="Arial Narrow" panose="020B0606020202030204" pitchFamily="34" charset="0"/>
                </a:rPr>
                <a:t> after stimulus onset</a:t>
              </a:r>
            </a:p>
            <a:p>
              <a:pPr marL="230188" indent="-176213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400" dirty="0">
                  <a:latin typeface="Arial Narrow" panose="020B0606020202030204" pitchFamily="34" charset="0"/>
                </a:rPr>
                <a:t>arousing emotional &gt; </a:t>
              </a:r>
              <a:r>
                <a:rPr lang="en-US" altLang="en-US" sz="1400" dirty="0" err="1">
                  <a:latin typeface="Arial Narrow" panose="020B0606020202030204" pitchFamily="34" charset="0"/>
                </a:rPr>
                <a:t>nonarousing</a:t>
              </a:r>
              <a:r>
                <a:rPr lang="en-US" altLang="en-US" sz="1400" dirty="0">
                  <a:latin typeface="Arial Narrow" panose="020B0606020202030204" pitchFamily="34" charset="0"/>
                </a:rPr>
                <a:t> neutral (RH &gt; LH)</a:t>
              </a:r>
            </a:p>
            <a:p>
              <a:pPr marL="230188" indent="-176213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en-US" sz="1400" dirty="0">
                  <a:latin typeface="Arial Narrow" panose="020B0606020202030204" pitchFamily="34" charset="0"/>
                </a:rPr>
                <a:t>less consistent, affective modulation of earlier ERP components (P1, N1, P2, N2, EPN)</a:t>
              </a:r>
            </a:p>
          </p:txBody>
        </p:sp>
        <p:sp>
          <p:nvSpPr>
            <p:cNvPr id="27" name="Rectangle 1036"/>
            <p:cNvSpPr>
              <a:spLocks noChangeArrowheads="1"/>
            </p:cNvSpPr>
            <p:nvPr/>
          </p:nvSpPr>
          <p:spPr bwMode="auto">
            <a:xfrm>
              <a:off x="359785" y="4018732"/>
              <a:ext cx="182563" cy="18256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chemeClr val="bg2"/>
              </a:outerShdw>
            </a:effectLst>
          </p:spPr>
          <p:txBody>
            <a:bodyPr wrap="none" lIns="70009" tIns="35004" rIns="70009" bIns="35004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63244" y="3947497"/>
              <a:ext cx="2834640" cy="1640395"/>
            </a:xfrm>
            <a:prstGeom prst="rect">
              <a:avLst/>
            </a:prstGeom>
          </p:spPr>
        </p:pic>
        <p:sp>
          <p:nvSpPr>
            <p:cNvPr id="47" name="Rectangle 1045"/>
            <p:cNvSpPr>
              <a:spLocks noChangeArrowheads="1"/>
            </p:cNvSpPr>
            <p:nvPr/>
          </p:nvSpPr>
          <p:spPr bwMode="auto">
            <a:xfrm>
              <a:off x="7167912" y="3761828"/>
              <a:ext cx="3259322" cy="309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5012" tIns="46673" rIns="95012" bIns="46673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 b="0" dirty="0">
                  <a:latin typeface="Arial Narrow" panose="020B0606020202030204" pitchFamily="34" charset="0"/>
                </a:rPr>
                <a:t>Cuthbert BN, </a:t>
              </a:r>
              <a:r>
                <a:rPr lang="en-US" altLang="en-US" sz="1400" b="0" i="1" dirty="0">
                  <a:latin typeface="Arial Narrow" panose="020B0606020202030204" pitchFamily="34" charset="0"/>
                </a:rPr>
                <a:t>et al</a:t>
              </a:r>
              <a:r>
                <a:rPr lang="en-US" altLang="en-US" sz="1400" b="0" dirty="0">
                  <a:latin typeface="Arial Narrow" panose="020B0606020202030204" pitchFamily="34" charset="0"/>
                </a:rPr>
                <a:t> 2000 </a:t>
              </a:r>
              <a:r>
                <a:rPr lang="en-US" altLang="en-US" sz="1400" b="0" i="1" dirty="0" err="1">
                  <a:latin typeface="Arial Narrow" panose="020B0606020202030204" pitchFamily="34" charset="0"/>
                </a:rPr>
                <a:t>Biol</a:t>
              </a:r>
              <a:r>
                <a:rPr lang="en-US" altLang="en-US" sz="1400" b="0" i="1" dirty="0">
                  <a:latin typeface="Arial Narrow" panose="020B0606020202030204" pitchFamily="34" charset="0"/>
                </a:rPr>
                <a:t> </a:t>
              </a:r>
              <a:r>
                <a:rPr lang="en-US" altLang="en-US" sz="1400" b="0" i="1" dirty="0" err="1">
                  <a:latin typeface="Arial Narrow" panose="020B0606020202030204" pitchFamily="34" charset="0"/>
                </a:rPr>
                <a:t>Psychol</a:t>
              </a:r>
              <a:r>
                <a:rPr lang="en-US" altLang="en-US" sz="1400" b="0" dirty="0">
                  <a:latin typeface="Arial Narrow" panose="020B0606020202030204" pitchFamily="34" charset="0"/>
                </a:rPr>
                <a:t> 52:95-111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524000" y="5675933"/>
            <a:ext cx="2896167" cy="1508760"/>
            <a:chOff x="4652317" y="2730660"/>
            <a:chExt cx="2896167" cy="1508760"/>
          </a:xfrm>
        </p:grpSpPr>
        <p:sp>
          <p:nvSpPr>
            <p:cNvPr id="30" name="Rectangle 29"/>
            <p:cNvSpPr/>
            <p:nvPr/>
          </p:nvSpPr>
          <p:spPr>
            <a:xfrm>
              <a:off x="4702044" y="2730660"/>
              <a:ext cx="2846440" cy="150876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8997" y="2776766"/>
              <a:ext cx="1428750" cy="142875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4652317" y="2812546"/>
              <a:ext cx="1668799" cy="1369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3975"/>
              <a:r>
                <a:rPr lang="en-US" sz="1500" dirty="0" err="1">
                  <a:latin typeface="Arial" panose="020B0604020202020204" pitchFamily="34" charset="0"/>
                  <a:cs typeface="Arial" panose="020B0604020202020204" pitchFamily="34" charset="0"/>
                </a:rPr>
                <a:t>rTPJ</a:t>
              </a:r>
              <a:endParaRPr lang="en-US" sz="15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975"/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975"/>
              <a:r>
                <a:rPr lang="en-US" sz="1500" dirty="0">
                  <a:latin typeface="Arial Narrow" panose="020B0606020202030204" pitchFamily="34" charset="0"/>
                  <a:cs typeface="Arial" panose="020B0604020202020204" pitchFamily="34" charset="0"/>
                </a:rPr>
                <a:t>key region for detecting salience and modulating autonomic arousal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045"/>
          <p:cNvSpPr>
            <a:spLocks noChangeArrowheads="1"/>
          </p:cNvSpPr>
          <p:nvPr/>
        </p:nvSpPr>
        <p:spPr bwMode="auto">
          <a:xfrm>
            <a:off x="161252" y="168451"/>
            <a:ext cx="3705662" cy="42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12" tIns="46673" rIns="95012" bIns="46673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60" dirty="0" smtClean="0">
                <a:latin typeface="Arial" panose="020B0604020202020204" pitchFamily="34" charset="0"/>
              </a:rPr>
              <a:t>Background and Objective</a:t>
            </a:r>
            <a:endParaRPr lang="en-US" altLang="en-US" sz="2160" b="0" dirty="0">
              <a:latin typeface="Arial" panose="020B0604020202020204" pitchFamily="34" charset="0"/>
            </a:endParaRPr>
          </a:p>
        </p:txBody>
      </p:sp>
      <p:sp>
        <p:nvSpPr>
          <p:cNvPr id="36" name="Line 1046"/>
          <p:cNvSpPr>
            <a:spLocks noChangeShapeType="1"/>
          </p:cNvSpPr>
          <p:nvPr/>
        </p:nvSpPr>
        <p:spPr bwMode="auto">
          <a:xfrm>
            <a:off x="228600" y="716778"/>
            <a:ext cx="10515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80"/>
          </a:p>
        </p:txBody>
      </p:sp>
      <p:sp>
        <p:nvSpPr>
          <p:cNvPr id="13" name="Rectangle 12"/>
          <p:cNvSpPr/>
          <p:nvPr/>
        </p:nvSpPr>
        <p:spPr>
          <a:xfrm>
            <a:off x="1076112" y="6217384"/>
            <a:ext cx="8820576" cy="1631216"/>
          </a:xfrm>
          <a:prstGeom prst="rect">
            <a:avLst/>
          </a:prstGeom>
          <a:solidFill>
            <a:srgbClr val="CCECFF"/>
          </a:solidFill>
          <a:ln w="31750">
            <a:solidFill>
              <a:srgbClr val="3366FF"/>
            </a:solidFill>
          </a:ln>
        </p:spPr>
        <p:txBody>
          <a:bodyPr wrap="square">
            <a:spAutoFit/>
          </a:bodyPr>
          <a:lstStyle/>
          <a:p>
            <a:pPr marL="228600" indent="-228600" defTabSz="560828">
              <a:defRPr/>
            </a:pPr>
            <a:r>
              <a:rPr lang="en-US" sz="2000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Objective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:</a:t>
            </a:r>
          </a:p>
          <a:p>
            <a:pPr marL="228600" indent="-228600" defTabSz="560828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measure ERPs during the EHT in MDD </a:t>
            </a:r>
            <a:r>
              <a:rPr lang="en-US" sz="2000" i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before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and </a:t>
            </a:r>
            <a:r>
              <a:rPr lang="en-US" sz="2000" i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after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0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cognitive-behavioral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(CBT) or </a:t>
            </a:r>
            <a:r>
              <a:rPr lang="en-US" sz="2000" i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nonspecific-supportive</a:t>
            </a: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therapy (placebo [PBO])</a:t>
            </a:r>
          </a:p>
          <a:p>
            <a:pPr marL="228600" indent="-228600" defTabSz="560828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evaluate if blunted emotional ERPs before treatment predict and/or change with treatment outcome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07385" y="849190"/>
            <a:ext cx="10689215" cy="751010"/>
            <a:chOff x="359785" y="849190"/>
            <a:chExt cx="10689215" cy="751010"/>
          </a:xfrm>
        </p:grpSpPr>
        <p:sp>
          <p:nvSpPr>
            <p:cNvPr id="21" name="Rectangle 1038"/>
            <p:cNvSpPr>
              <a:spLocks noChangeArrowheads="1"/>
            </p:cNvSpPr>
            <p:nvPr/>
          </p:nvSpPr>
          <p:spPr bwMode="auto">
            <a:xfrm>
              <a:off x="660711" y="849190"/>
              <a:ext cx="10388289" cy="751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011" tIns="42005" rIns="84011" bIns="42005"/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20" b="0" dirty="0">
                  <a:latin typeface="Arial" panose="020B0604020202020204" pitchFamily="34" charset="0"/>
                </a:rPr>
                <a:t>We developed an </a:t>
              </a:r>
              <a:r>
                <a:rPr lang="en-US" altLang="en-US" sz="1920" i="1" dirty="0">
                  <a:latin typeface="Arial" panose="020B0604020202020204" pitchFamily="34" charset="0"/>
                </a:rPr>
                <a:t>emotional </a:t>
              </a:r>
              <a:r>
                <a:rPr lang="en-US" altLang="en-US" sz="1920" i="1" dirty="0" err="1">
                  <a:latin typeface="Arial" panose="020B0604020202020204" pitchFamily="34" charset="0"/>
                </a:rPr>
                <a:t>hemifield</a:t>
              </a:r>
              <a:r>
                <a:rPr lang="en-US" altLang="en-US" sz="1920" i="1" dirty="0">
                  <a:latin typeface="Arial" panose="020B0604020202020204" pitchFamily="34" charset="0"/>
                </a:rPr>
                <a:t> task</a:t>
              </a:r>
              <a:r>
                <a:rPr lang="en-US" altLang="en-US" sz="1920" dirty="0">
                  <a:latin typeface="Arial" panose="020B0604020202020204" pitchFamily="34" charset="0"/>
                </a:rPr>
                <a:t> (</a:t>
              </a:r>
              <a:r>
                <a:rPr lang="en-US" altLang="en-US" sz="1920" dirty="0" smtClean="0">
                  <a:latin typeface="Arial" panose="020B0604020202020204" pitchFamily="34" charset="0"/>
                </a:rPr>
                <a:t>EHT)</a:t>
              </a:r>
              <a:r>
                <a:rPr lang="en-US" altLang="en-US" sz="1920" b="0" dirty="0" smtClean="0">
                  <a:latin typeface="Arial" panose="020B0604020202020204" pitchFamily="34" charset="0"/>
                </a:rPr>
                <a:t> </a:t>
              </a:r>
              <a:r>
                <a:rPr lang="en-US" altLang="en-US" sz="1920" b="0" dirty="0">
                  <a:latin typeface="Arial" panose="020B0604020202020204" pitchFamily="34" charset="0"/>
                </a:rPr>
                <a:t>that targets the right </a:t>
              </a:r>
              <a:r>
                <a:rPr lang="en-US" altLang="en-US" sz="1920" b="0" dirty="0" err="1">
                  <a:latin typeface="Arial" panose="020B0604020202020204" pitchFamily="34" charset="0"/>
                </a:rPr>
                <a:t>temporoparietal</a:t>
              </a:r>
              <a:r>
                <a:rPr lang="en-US" altLang="en-US" sz="1920" b="0" dirty="0">
                  <a:latin typeface="Arial" panose="020B0604020202020204" pitchFamily="34" charset="0"/>
                </a:rPr>
                <a:t> and occipital cortex (ventral attention </a:t>
              </a:r>
              <a:r>
                <a:rPr lang="en-US" altLang="en-US" sz="1920" b="0" dirty="0" smtClean="0">
                  <a:latin typeface="Arial" panose="020B0604020202020204" pitchFamily="34" charset="0"/>
                </a:rPr>
                <a:t>network) </a:t>
              </a:r>
              <a:r>
                <a:rPr lang="en-US" altLang="en-US" sz="1920" b="0" dirty="0">
                  <a:latin typeface="Arial" panose="020B0604020202020204" pitchFamily="34" charset="0"/>
                </a:rPr>
                <a:t>involved in bottom-up salience </a:t>
              </a:r>
              <a:r>
                <a:rPr lang="en-US" altLang="en-US" sz="1920" b="0" dirty="0" smtClean="0">
                  <a:latin typeface="Arial" panose="020B0604020202020204" pitchFamily="34" charset="0"/>
                </a:rPr>
                <a:t>detection</a:t>
              </a:r>
              <a:endParaRPr lang="en-US" altLang="en-US" sz="1920" b="0" dirty="0">
                <a:latin typeface="Arial" panose="020B0604020202020204" pitchFamily="34" charset="0"/>
              </a:endParaRPr>
            </a:p>
          </p:txBody>
        </p:sp>
        <p:sp>
          <p:nvSpPr>
            <p:cNvPr id="25" name="Rectangle 1036"/>
            <p:cNvSpPr>
              <a:spLocks noChangeArrowheads="1"/>
            </p:cNvSpPr>
            <p:nvPr/>
          </p:nvSpPr>
          <p:spPr bwMode="auto">
            <a:xfrm>
              <a:off x="359785" y="931211"/>
              <a:ext cx="193208" cy="18256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chemeClr val="bg2"/>
              </a:outerShdw>
            </a:effectLst>
          </p:spPr>
          <p:txBody>
            <a:bodyPr wrap="square" lIns="70009" tIns="35004" rIns="70009" bIns="35004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7385" y="1580211"/>
            <a:ext cx="10689215" cy="400989"/>
            <a:chOff x="359785" y="849190"/>
            <a:chExt cx="10689215" cy="400989"/>
          </a:xfrm>
        </p:grpSpPr>
        <p:sp>
          <p:nvSpPr>
            <p:cNvPr id="29" name="Rectangle 1038"/>
            <p:cNvSpPr>
              <a:spLocks noChangeArrowheads="1"/>
            </p:cNvSpPr>
            <p:nvPr/>
          </p:nvSpPr>
          <p:spPr bwMode="auto">
            <a:xfrm>
              <a:off x="660711" y="849190"/>
              <a:ext cx="10388289" cy="400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011" tIns="42005" rIns="84011" bIns="42005"/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20" b="0" dirty="0">
                  <a:latin typeface="Arial" panose="020B0604020202020204" pitchFamily="34" charset="0"/>
                </a:rPr>
                <a:t>During this task, the </a:t>
              </a:r>
              <a:r>
                <a:rPr lang="en-US" altLang="en-US" sz="1920" dirty="0" smtClean="0">
                  <a:latin typeface="Arial" panose="020B0604020202020204" pitchFamily="34" charset="0"/>
                </a:rPr>
                <a:t>LPP </a:t>
              </a:r>
              <a:r>
                <a:rPr lang="en-US" altLang="en-US" sz="1920" dirty="0">
                  <a:latin typeface="Arial" panose="020B0604020202020204" pitchFamily="34" charset="0"/>
                </a:rPr>
                <a:t>is reduced in </a:t>
              </a:r>
              <a:r>
                <a:rPr lang="en-US" altLang="en-US" sz="1920" dirty="0" smtClean="0">
                  <a:latin typeface="Arial" panose="020B0604020202020204" pitchFamily="34" charset="0"/>
                </a:rPr>
                <a:t>MDD</a:t>
              </a:r>
              <a:r>
                <a:rPr lang="en-US" altLang="en-US" sz="1920" dirty="0">
                  <a:latin typeface="Arial" panose="020B0604020202020204" pitchFamily="34" charset="0"/>
                </a:rPr>
                <a:t> </a:t>
              </a:r>
              <a:r>
                <a:rPr lang="en-US" altLang="en-US" sz="1920" dirty="0" smtClean="0">
                  <a:latin typeface="Arial" panose="020B0604020202020204" pitchFamily="34" charset="0"/>
                </a:rPr>
                <a:t>patients</a:t>
              </a:r>
              <a:endParaRPr lang="en-US" altLang="en-US" sz="1920" dirty="0">
                <a:latin typeface="Arial" panose="020B0604020202020204" pitchFamily="34" charset="0"/>
              </a:endParaRPr>
            </a:p>
          </p:txBody>
        </p:sp>
        <p:sp>
          <p:nvSpPr>
            <p:cNvPr id="30" name="Rectangle 1036"/>
            <p:cNvSpPr>
              <a:spLocks noChangeArrowheads="1"/>
            </p:cNvSpPr>
            <p:nvPr/>
          </p:nvSpPr>
          <p:spPr bwMode="auto">
            <a:xfrm>
              <a:off x="359785" y="931211"/>
              <a:ext cx="193208" cy="18256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chemeClr val="bg2"/>
              </a:outerShdw>
            </a:effectLst>
          </p:spPr>
          <p:txBody>
            <a:bodyPr wrap="square" lIns="70009" tIns="35004" rIns="70009" bIns="35004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07385" y="2036043"/>
            <a:ext cx="10689215" cy="1295400"/>
            <a:chOff x="359785" y="849190"/>
            <a:chExt cx="10689215" cy="1295400"/>
          </a:xfrm>
        </p:grpSpPr>
        <p:sp>
          <p:nvSpPr>
            <p:cNvPr id="32" name="Rectangle 1038"/>
            <p:cNvSpPr>
              <a:spLocks noChangeArrowheads="1"/>
            </p:cNvSpPr>
            <p:nvPr/>
          </p:nvSpPr>
          <p:spPr bwMode="auto">
            <a:xfrm>
              <a:off x="660711" y="849190"/>
              <a:ext cx="10388289" cy="1295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011" tIns="42005" rIns="84011" bIns="42005"/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tabLst>
                  <a:tab pos="2346325" algn="l"/>
                </a:tabLst>
              </a:pPr>
              <a:r>
                <a:rPr lang="en-US" altLang="en-US" sz="1920" b="0" dirty="0">
                  <a:latin typeface="Arial" panose="020B0604020202020204" pitchFamily="34" charset="0"/>
                </a:rPr>
                <a:t>These emotional </a:t>
              </a:r>
              <a:r>
                <a:rPr lang="en-US" altLang="en-US" sz="1920" b="0" dirty="0" smtClean="0">
                  <a:latin typeface="Arial" panose="020B0604020202020204" pitchFamily="34" charset="0"/>
                </a:rPr>
                <a:t>ERPs </a:t>
              </a:r>
              <a:r>
                <a:rPr lang="en-US" altLang="en-US" sz="1920" b="0" dirty="0">
                  <a:latin typeface="Arial" panose="020B0604020202020204" pitchFamily="34" charset="0"/>
                </a:rPr>
                <a:t>reflect brain activations of the ventral visual pathway during stages of salience </a:t>
              </a:r>
              <a:r>
                <a:rPr lang="en-US" altLang="en-US" sz="1920" b="0" dirty="0" smtClean="0">
                  <a:latin typeface="Arial" panose="020B0604020202020204" pitchFamily="34" charset="0"/>
                </a:rPr>
                <a:t>processing: 	</a:t>
              </a:r>
              <a:r>
                <a:rPr lang="en-US" altLang="en-US" sz="1920" i="1" dirty="0" smtClean="0">
                  <a:latin typeface="Arial" panose="020B0604020202020204" pitchFamily="34" charset="0"/>
                </a:rPr>
                <a:t>right </a:t>
              </a:r>
              <a:r>
                <a:rPr lang="en-US" altLang="en-US" sz="1920" i="1" dirty="0" err="1">
                  <a:latin typeface="Arial" panose="020B0604020202020204" pitchFamily="34" charset="0"/>
                </a:rPr>
                <a:t>occipitotemporal</a:t>
              </a:r>
              <a:r>
                <a:rPr lang="en-US" altLang="en-US" sz="1920" b="0" dirty="0">
                  <a:latin typeface="Arial" panose="020B0604020202020204" pitchFamily="34" charset="0"/>
                </a:rPr>
                <a:t> (212 </a:t>
              </a:r>
              <a:r>
                <a:rPr lang="en-US" altLang="en-US" sz="1920" b="0" dirty="0" err="1">
                  <a:latin typeface="Arial" panose="020B0604020202020204" pitchFamily="34" charset="0"/>
                </a:rPr>
                <a:t>ms</a:t>
              </a:r>
              <a:r>
                <a:rPr lang="en-US" altLang="en-US" sz="1920" b="0" dirty="0">
                  <a:latin typeface="Arial" panose="020B0604020202020204" pitchFamily="34" charset="0"/>
                </a:rPr>
                <a:t>; </a:t>
              </a:r>
              <a:r>
                <a:rPr lang="en-US" altLang="en-US" sz="1920" dirty="0">
                  <a:latin typeface="Arial" panose="020B0604020202020204" pitchFamily="34" charset="0"/>
                </a:rPr>
                <a:t>N2</a:t>
              </a:r>
              <a:r>
                <a:rPr lang="en-US" altLang="en-US" sz="1920" b="0" dirty="0" smtClean="0">
                  <a:latin typeface="Arial" panose="020B0604020202020204" pitchFamily="34" charset="0"/>
                </a:rPr>
                <a:t>)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tabLst>
                  <a:tab pos="2346325" algn="l"/>
                </a:tabLst>
              </a:pPr>
              <a:r>
                <a:rPr lang="en-US" altLang="en-US" sz="1920" b="0" dirty="0">
                  <a:latin typeface="Arial" panose="020B0604020202020204" pitchFamily="34" charset="0"/>
                </a:rPr>
                <a:t>	</a:t>
              </a:r>
              <a:r>
                <a:rPr lang="en-US" altLang="en-US" sz="1920" i="1" dirty="0" smtClean="0">
                  <a:latin typeface="Arial" panose="020B0604020202020204" pitchFamily="34" charset="0"/>
                </a:rPr>
                <a:t>bilateral </a:t>
              </a:r>
              <a:r>
                <a:rPr lang="en-US" altLang="en-US" sz="1920" i="1" dirty="0">
                  <a:latin typeface="Arial" panose="020B0604020202020204" pitchFamily="34" charset="0"/>
                </a:rPr>
                <a:t>posterior cingulate</a:t>
              </a:r>
              <a:r>
                <a:rPr lang="en-US" altLang="en-US" sz="1920" b="0" dirty="0">
                  <a:latin typeface="Arial" panose="020B0604020202020204" pitchFamily="34" charset="0"/>
                </a:rPr>
                <a:t> (385 </a:t>
              </a:r>
              <a:r>
                <a:rPr lang="en-US" altLang="en-US" sz="1920" b="0" dirty="0" err="1">
                  <a:latin typeface="Arial" panose="020B0604020202020204" pitchFamily="34" charset="0"/>
                </a:rPr>
                <a:t>ms</a:t>
              </a:r>
              <a:r>
                <a:rPr lang="en-US" altLang="en-US" sz="1920" b="0" dirty="0">
                  <a:latin typeface="Arial" panose="020B0604020202020204" pitchFamily="34" charset="0"/>
                </a:rPr>
                <a:t>; </a:t>
              </a:r>
              <a:r>
                <a:rPr lang="en-US" altLang="en-US" sz="1920" dirty="0">
                  <a:latin typeface="Arial" panose="020B0604020202020204" pitchFamily="34" charset="0"/>
                </a:rPr>
                <a:t>P3</a:t>
              </a:r>
              <a:r>
                <a:rPr lang="en-US" altLang="en-US" sz="1920" b="0" dirty="0" smtClean="0">
                  <a:latin typeface="Arial" panose="020B0604020202020204" pitchFamily="34" charset="0"/>
                </a:rPr>
                <a:t>)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tabLst>
                  <a:tab pos="2346325" algn="l"/>
                </a:tabLst>
              </a:pPr>
              <a:r>
                <a:rPr lang="en-US" altLang="en-US" sz="1920" b="0" dirty="0">
                  <a:latin typeface="Arial" panose="020B0604020202020204" pitchFamily="34" charset="0"/>
                </a:rPr>
                <a:t>	</a:t>
              </a:r>
              <a:r>
                <a:rPr lang="en-US" altLang="en-US" sz="1920" dirty="0" smtClean="0">
                  <a:latin typeface="Arial" panose="020B0604020202020204" pitchFamily="34" charset="0"/>
                </a:rPr>
                <a:t>bilateral </a:t>
              </a:r>
              <a:r>
                <a:rPr lang="en-US" altLang="en-US" sz="1920" dirty="0">
                  <a:latin typeface="Arial" panose="020B0604020202020204" pitchFamily="34" charset="0"/>
                </a:rPr>
                <a:t>inferior temporal cortex</a:t>
              </a:r>
              <a:r>
                <a:rPr lang="en-US" altLang="en-US" sz="1920" b="0" dirty="0">
                  <a:latin typeface="Arial" panose="020B0604020202020204" pitchFamily="34" charset="0"/>
                </a:rPr>
                <a:t> (630 </a:t>
              </a:r>
              <a:r>
                <a:rPr lang="en-US" altLang="en-US" sz="1920" b="0" dirty="0" err="1">
                  <a:latin typeface="Arial" panose="020B0604020202020204" pitchFamily="34" charset="0"/>
                </a:rPr>
                <a:t>ms</a:t>
              </a:r>
              <a:r>
                <a:rPr lang="en-US" altLang="en-US" sz="1920" b="0" dirty="0">
                  <a:latin typeface="Arial" panose="020B0604020202020204" pitchFamily="34" charset="0"/>
                </a:rPr>
                <a:t>; </a:t>
              </a:r>
              <a:r>
                <a:rPr lang="en-US" altLang="en-US" sz="1920" dirty="0" smtClean="0">
                  <a:latin typeface="Arial" panose="020B0604020202020204" pitchFamily="34" charset="0"/>
                </a:rPr>
                <a:t>CP</a:t>
              </a:r>
              <a:r>
                <a:rPr lang="en-US" altLang="en-US" sz="1920" b="0" dirty="0" smtClean="0">
                  <a:latin typeface="Arial" panose="020B0604020202020204" pitchFamily="34" charset="0"/>
                </a:rPr>
                <a:t>)</a:t>
              </a:r>
              <a:endParaRPr lang="en-US" altLang="en-US" sz="1920" b="0" dirty="0">
                <a:latin typeface="Arial" panose="020B0604020202020204" pitchFamily="34" charset="0"/>
              </a:endParaRPr>
            </a:p>
          </p:txBody>
        </p:sp>
        <p:sp>
          <p:nvSpPr>
            <p:cNvPr id="33" name="Rectangle 1036"/>
            <p:cNvSpPr>
              <a:spLocks noChangeArrowheads="1"/>
            </p:cNvSpPr>
            <p:nvPr/>
          </p:nvSpPr>
          <p:spPr bwMode="auto">
            <a:xfrm>
              <a:off x="359785" y="931211"/>
              <a:ext cx="193208" cy="18256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chemeClr val="bg2"/>
              </a:outerShdw>
            </a:effectLst>
          </p:spPr>
          <p:txBody>
            <a:bodyPr wrap="square" lIns="70009" tIns="35004" rIns="70009" bIns="35004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07385" y="3276600"/>
            <a:ext cx="10308215" cy="709380"/>
            <a:chOff x="359785" y="849190"/>
            <a:chExt cx="10308215" cy="709380"/>
          </a:xfrm>
        </p:grpSpPr>
        <p:sp>
          <p:nvSpPr>
            <p:cNvPr id="37" name="Rectangle 1038"/>
            <p:cNvSpPr>
              <a:spLocks noChangeArrowheads="1"/>
            </p:cNvSpPr>
            <p:nvPr/>
          </p:nvSpPr>
          <p:spPr bwMode="auto">
            <a:xfrm>
              <a:off x="660711" y="849190"/>
              <a:ext cx="10007289" cy="709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011" tIns="42005" rIns="84011" bIns="42005"/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20" b="0" dirty="0">
                  <a:latin typeface="Arial" panose="020B0604020202020204" pitchFamily="34" charset="0"/>
                </a:rPr>
                <a:t>These emotional effects were </a:t>
              </a:r>
              <a:r>
                <a:rPr lang="en-US" altLang="en-US" sz="1920" dirty="0">
                  <a:latin typeface="Arial" panose="020B0604020202020204" pitchFamily="34" charset="0"/>
                </a:rPr>
                <a:t>reduced in individuals at </a:t>
              </a:r>
              <a:r>
                <a:rPr lang="en-US" altLang="en-US" sz="1920" dirty="0" smtClean="0">
                  <a:latin typeface="Arial" panose="020B0604020202020204" pitchFamily="34" charset="0"/>
                </a:rPr>
                <a:t>high family risk </a:t>
              </a:r>
              <a:r>
                <a:rPr lang="en-US" altLang="en-US" sz="1920" dirty="0">
                  <a:latin typeface="Arial" panose="020B0604020202020204" pitchFamily="34" charset="0"/>
                </a:rPr>
                <a:t>for </a:t>
              </a:r>
              <a:r>
                <a:rPr lang="en-US" altLang="en-US" sz="1920" dirty="0" smtClean="0">
                  <a:latin typeface="Arial" panose="020B0604020202020204" pitchFamily="34" charset="0"/>
                </a:rPr>
                <a:t>depression</a:t>
              </a:r>
              <a:r>
                <a:rPr lang="en-US" altLang="en-US" sz="1920" b="0" dirty="0" smtClean="0">
                  <a:latin typeface="Arial" panose="020B0604020202020204" pitchFamily="34" charset="0"/>
                </a:rPr>
                <a:t> or </a:t>
              </a:r>
              <a:r>
                <a:rPr lang="en-US" altLang="en-US" sz="1920" dirty="0">
                  <a:latin typeface="Arial" panose="020B0604020202020204" pitchFamily="34" charset="0"/>
                </a:rPr>
                <a:t>with a lifetime diagnosis of </a:t>
              </a:r>
              <a:r>
                <a:rPr lang="en-US" altLang="en-US" sz="1920" dirty="0" smtClean="0">
                  <a:latin typeface="Arial" panose="020B0604020202020204" pitchFamily="34" charset="0"/>
                </a:rPr>
                <a:t>MDD</a:t>
              </a:r>
              <a:endParaRPr lang="en-US" altLang="en-US" sz="1920" dirty="0">
                <a:latin typeface="Arial" panose="020B0604020202020204" pitchFamily="34" charset="0"/>
              </a:endParaRPr>
            </a:p>
          </p:txBody>
        </p:sp>
        <p:sp>
          <p:nvSpPr>
            <p:cNvPr id="38" name="Rectangle 1036"/>
            <p:cNvSpPr>
              <a:spLocks noChangeArrowheads="1"/>
            </p:cNvSpPr>
            <p:nvPr/>
          </p:nvSpPr>
          <p:spPr bwMode="auto">
            <a:xfrm>
              <a:off x="359785" y="931211"/>
              <a:ext cx="193208" cy="18256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chemeClr val="bg2"/>
              </a:outerShdw>
            </a:effectLst>
          </p:spPr>
          <p:txBody>
            <a:bodyPr wrap="square" lIns="70009" tIns="35004" rIns="70009" bIns="35004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07385" y="4003408"/>
            <a:ext cx="10536815" cy="971372"/>
            <a:chOff x="359785" y="849190"/>
            <a:chExt cx="10536815" cy="971372"/>
          </a:xfrm>
        </p:grpSpPr>
        <p:sp>
          <p:nvSpPr>
            <p:cNvPr id="40" name="Rectangle 1038"/>
            <p:cNvSpPr>
              <a:spLocks noChangeArrowheads="1"/>
            </p:cNvSpPr>
            <p:nvPr/>
          </p:nvSpPr>
          <p:spPr bwMode="auto">
            <a:xfrm>
              <a:off x="660711" y="849190"/>
              <a:ext cx="10235889" cy="971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011" tIns="42005" rIns="84011" bIns="42005"/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20" b="0" dirty="0" smtClean="0">
                  <a:latin typeface="Arial" panose="020B0604020202020204" pitchFamily="34" charset="0"/>
                </a:rPr>
                <a:t>These neuronal </a:t>
              </a:r>
              <a:r>
                <a:rPr lang="en-US" altLang="en-US" sz="1920" b="0" dirty="0">
                  <a:latin typeface="Arial" panose="020B0604020202020204" pitchFamily="34" charset="0"/>
                </a:rPr>
                <a:t>activation patterns </a:t>
              </a:r>
              <a:r>
                <a:rPr lang="en-US" altLang="en-US" sz="1920" b="0" dirty="0" smtClean="0">
                  <a:latin typeface="Arial" panose="020B0604020202020204" pitchFamily="34" charset="0"/>
                </a:rPr>
                <a:t>are indicative </a:t>
              </a:r>
              <a:r>
                <a:rPr lang="en-US" altLang="en-US" sz="1920" b="0" dirty="0">
                  <a:latin typeface="Arial" panose="020B0604020202020204" pitchFamily="34" charset="0"/>
                </a:rPr>
                <a:t>of dysfunctional emotion processing in a </a:t>
              </a:r>
              <a:r>
                <a:rPr lang="en-US" altLang="en-US" sz="1920" b="0" dirty="0" err="1">
                  <a:latin typeface="Arial" panose="020B0604020202020204" pitchFamily="34" charset="0"/>
                </a:rPr>
                <a:t>frontoparieto</a:t>
              </a:r>
              <a:r>
                <a:rPr lang="en-US" altLang="en-US" sz="1920" b="0" dirty="0">
                  <a:latin typeface="Arial" panose="020B0604020202020204" pitchFamily="34" charset="0"/>
                </a:rPr>
                <a:t>-temporal neural network </a:t>
              </a:r>
              <a:r>
                <a:rPr lang="en-US" altLang="en-US" sz="1920" b="0" dirty="0" smtClean="0">
                  <a:latin typeface="Arial" panose="020B0604020202020204" pitchFamily="34" charset="0"/>
                </a:rPr>
                <a:t>and suggest a </a:t>
              </a:r>
              <a:r>
                <a:rPr lang="en-US" altLang="en-US" sz="1920" b="0" dirty="0">
                  <a:latin typeface="Arial" panose="020B0604020202020204" pitchFamily="34" charset="0"/>
                </a:rPr>
                <a:t>possible biomarker of treatment outcome, including CBT</a:t>
              </a:r>
            </a:p>
          </p:txBody>
        </p:sp>
        <p:sp>
          <p:nvSpPr>
            <p:cNvPr id="41" name="Rectangle 1036"/>
            <p:cNvSpPr>
              <a:spLocks noChangeArrowheads="1"/>
            </p:cNvSpPr>
            <p:nvPr/>
          </p:nvSpPr>
          <p:spPr bwMode="auto">
            <a:xfrm>
              <a:off x="359785" y="931211"/>
              <a:ext cx="193208" cy="18256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chemeClr val="bg2"/>
              </a:outerShdw>
            </a:effectLst>
          </p:spPr>
          <p:txBody>
            <a:bodyPr wrap="square" lIns="70009" tIns="35004" rIns="70009" bIns="35004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07385" y="4956930"/>
            <a:ext cx="10536815" cy="1022975"/>
            <a:chOff x="359785" y="849189"/>
            <a:chExt cx="10536815" cy="1022975"/>
          </a:xfrm>
        </p:grpSpPr>
        <p:sp>
          <p:nvSpPr>
            <p:cNvPr id="44" name="Rectangle 1038"/>
            <p:cNvSpPr>
              <a:spLocks noChangeArrowheads="1"/>
            </p:cNvSpPr>
            <p:nvPr/>
          </p:nvSpPr>
          <p:spPr bwMode="auto">
            <a:xfrm>
              <a:off x="660711" y="849189"/>
              <a:ext cx="10235889" cy="1022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011" tIns="42005" rIns="84011" bIns="42005"/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920" b="0" dirty="0">
                  <a:latin typeface="Arial" panose="020B0604020202020204" pitchFamily="34" charset="0"/>
                </a:rPr>
                <a:t>However, </a:t>
              </a:r>
              <a:r>
                <a:rPr lang="en-US" altLang="en-US" sz="1920" b="0" dirty="0" smtClean="0">
                  <a:latin typeface="Arial" panose="020B0604020202020204" pitchFamily="34" charset="0"/>
                </a:rPr>
                <a:t>although fMRI evidence links conscious ER to CBT success, there </a:t>
              </a:r>
              <a:r>
                <a:rPr lang="en-US" altLang="en-US" sz="1920" b="0" dirty="0">
                  <a:latin typeface="Arial" panose="020B0604020202020204" pitchFamily="34" charset="0"/>
                </a:rPr>
                <a:t>are no longitudinal studies of whether clinical response to CBT is likewise associated with normalization of ERPs to motivationally salient stimuli</a:t>
              </a:r>
            </a:p>
          </p:txBody>
        </p:sp>
        <p:sp>
          <p:nvSpPr>
            <p:cNvPr id="45" name="Rectangle 1036"/>
            <p:cNvSpPr>
              <a:spLocks noChangeArrowheads="1"/>
            </p:cNvSpPr>
            <p:nvPr/>
          </p:nvSpPr>
          <p:spPr bwMode="auto">
            <a:xfrm>
              <a:off x="359785" y="931211"/>
              <a:ext cx="193208" cy="18256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chemeClr val="bg2"/>
              </a:outerShdw>
            </a:effectLst>
          </p:spPr>
          <p:txBody>
            <a:bodyPr wrap="square" lIns="70009" tIns="35004" rIns="70009" bIns="35004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63944451"/>
      </p:ext>
    </p:extLst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69" name="Rectangle 1081"/>
          <p:cNvSpPr>
            <a:spLocks noChangeArrowheads="1"/>
          </p:cNvSpPr>
          <p:nvPr/>
        </p:nvSpPr>
        <p:spPr bwMode="auto">
          <a:xfrm>
            <a:off x="228600" y="874699"/>
            <a:ext cx="10515600" cy="35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1680" b="0" dirty="0">
                <a:latin typeface="Arial" panose="020B0604020202020204" pitchFamily="34" charset="0"/>
              </a:rPr>
              <a:t>Pictures of patients with dermatological diseases (16 negative/neutral pairs before/after cosmetic surgery)</a:t>
            </a:r>
          </a:p>
        </p:txBody>
      </p:sp>
      <p:pic>
        <p:nvPicPr>
          <p:cNvPr id="11286" name="Picture 1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003" y="1483479"/>
            <a:ext cx="1579176" cy="118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8" name="Picture 1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266" y="1483479"/>
            <a:ext cx="1579176" cy="118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90" name="Rectangle 1084"/>
          <p:cNvSpPr>
            <a:spLocks noChangeArrowheads="1"/>
          </p:cNvSpPr>
          <p:nvPr/>
        </p:nvSpPr>
        <p:spPr bwMode="auto">
          <a:xfrm>
            <a:off x="228600" y="1422275"/>
            <a:ext cx="2791364" cy="131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440" u="sng" dirty="0">
                <a:latin typeface="Arial" panose="020B0604020202020204" pitchFamily="34" charset="0"/>
              </a:rPr>
              <a:t>Negative</a:t>
            </a:r>
            <a:endParaRPr lang="en-US" altLang="en-US" sz="1440" dirty="0">
              <a:latin typeface="Arial" panose="020B0604020202020204" pitchFamily="34" charset="0"/>
            </a:endParaRPr>
          </a:p>
          <a:p>
            <a:pPr algn="l">
              <a:spcBef>
                <a:spcPct val="50000"/>
              </a:spcBef>
            </a:pPr>
            <a:r>
              <a:rPr lang="en-US" altLang="en-US" sz="1440" dirty="0">
                <a:latin typeface="Arial" panose="020B0604020202020204" pitchFamily="34" charset="0"/>
              </a:rPr>
              <a:t>Facial areas before or during surgical treatment (e.g., a cheek with a melanoma or a wound with stitches)</a:t>
            </a:r>
          </a:p>
        </p:txBody>
      </p:sp>
      <p:pic>
        <p:nvPicPr>
          <p:cNvPr id="11282" name="Picture 10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265" y="2896975"/>
            <a:ext cx="1579176" cy="118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83" name="Rectangle 1085"/>
          <p:cNvSpPr>
            <a:spLocks noChangeArrowheads="1"/>
          </p:cNvSpPr>
          <p:nvPr/>
        </p:nvSpPr>
        <p:spPr bwMode="auto">
          <a:xfrm>
            <a:off x="228600" y="2835771"/>
            <a:ext cx="2699017" cy="131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440" u="sng" dirty="0">
                <a:latin typeface="Arial" panose="020B0604020202020204" pitchFamily="34" charset="0"/>
              </a:rPr>
              <a:t>Neutral</a:t>
            </a:r>
            <a:endParaRPr lang="en-US" altLang="en-US" sz="1440" dirty="0">
              <a:latin typeface="Arial" panose="020B0604020202020204" pitchFamily="34" charset="0"/>
            </a:endParaRPr>
          </a:p>
          <a:p>
            <a:pPr algn="l">
              <a:spcBef>
                <a:spcPct val="50000"/>
              </a:spcBef>
            </a:pPr>
            <a:r>
              <a:rPr lang="en-US" altLang="en-US" sz="1440" dirty="0">
                <a:latin typeface="Arial" panose="020B0604020202020204" pitchFamily="34" charset="0"/>
              </a:rPr>
              <a:t>Same facial areas a few years after surgical correction (i.e., healthy skin or a scar)</a:t>
            </a:r>
          </a:p>
        </p:txBody>
      </p:sp>
      <p:pic>
        <p:nvPicPr>
          <p:cNvPr id="11284" name="Picture 10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003" y="2896975"/>
            <a:ext cx="1579176" cy="118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1045"/>
          <p:cNvSpPr>
            <a:spLocks noChangeArrowheads="1"/>
          </p:cNvSpPr>
          <p:nvPr/>
        </p:nvSpPr>
        <p:spPr bwMode="auto">
          <a:xfrm>
            <a:off x="161252" y="168451"/>
            <a:ext cx="1116813" cy="42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12" tIns="46673" rIns="95012" bIns="46673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60" dirty="0">
                <a:latin typeface="Arial" panose="020B0604020202020204" pitchFamily="34" charset="0"/>
              </a:rPr>
              <a:t>Stimuli</a:t>
            </a:r>
            <a:endParaRPr lang="en-US" altLang="en-US" sz="2160" b="0" dirty="0">
              <a:latin typeface="Arial" panose="020B0604020202020204" pitchFamily="34" charset="0"/>
            </a:endParaRPr>
          </a:p>
        </p:txBody>
      </p:sp>
      <p:sp>
        <p:nvSpPr>
          <p:cNvPr id="26" name="Line 1046"/>
          <p:cNvSpPr>
            <a:spLocks noChangeShapeType="1"/>
          </p:cNvSpPr>
          <p:nvPr/>
        </p:nvSpPr>
        <p:spPr bwMode="auto">
          <a:xfrm>
            <a:off x="228600" y="716778"/>
            <a:ext cx="10515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8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0235" y="4287151"/>
            <a:ext cx="3749040" cy="364236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7263" y="1590306"/>
            <a:ext cx="4114800" cy="56700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5171" y="2261491"/>
            <a:ext cx="2874483" cy="108284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5171" y="2854015"/>
            <a:ext cx="2874483" cy="87548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5171" y="4731205"/>
            <a:ext cx="2874483" cy="13209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5171" y="5382702"/>
            <a:ext cx="2874483" cy="1059801"/>
          </a:xfrm>
          <a:prstGeom prst="rect">
            <a:avLst/>
          </a:prstGeom>
        </p:spPr>
      </p:pic>
      <p:sp>
        <p:nvSpPr>
          <p:cNvPr id="47" name="Rectangle 1045"/>
          <p:cNvSpPr>
            <a:spLocks noChangeArrowheads="1"/>
          </p:cNvSpPr>
          <p:nvPr/>
        </p:nvSpPr>
        <p:spPr bwMode="auto">
          <a:xfrm>
            <a:off x="9536507" y="4303866"/>
            <a:ext cx="898412" cy="27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46673" rIns="0" bIns="46673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0" i="1" dirty="0">
                <a:latin typeface="Arial" panose="020B0604020202020204" pitchFamily="34" charset="0"/>
              </a:rPr>
              <a:t>Scale Mean</a:t>
            </a:r>
          </a:p>
        </p:txBody>
      </p:sp>
      <p:sp>
        <p:nvSpPr>
          <p:cNvPr id="48" name="Rectangle 1045"/>
          <p:cNvSpPr>
            <a:spLocks noChangeArrowheads="1"/>
          </p:cNvSpPr>
          <p:nvPr/>
        </p:nvSpPr>
        <p:spPr bwMode="auto">
          <a:xfrm>
            <a:off x="7565925" y="408350"/>
            <a:ext cx="3178275" cy="30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12" tIns="46673" rIns="95012" bIns="46673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Arial Narrow" panose="020B0606020202030204" pitchFamily="34" charset="0"/>
              </a:rPr>
              <a:t>Kayser J, </a:t>
            </a:r>
            <a:r>
              <a:rPr lang="en-US" altLang="en-US" sz="1400" b="0" i="1" dirty="0">
                <a:latin typeface="Arial Narrow" panose="020B0606020202030204" pitchFamily="34" charset="0"/>
              </a:rPr>
              <a:t>et al</a:t>
            </a:r>
            <a:r>
              <a:rPr lang="en-US" altLang="en-US" sz="1400" b="0" dirty="0">
                <a:latin typeface="Arial Narrow" panose="020B0606020202030204" pitchFamily="34" charset="0"/>
              </a:rPr>
              <a:t> 2016 </a:t>
            </a:r>
            <a:r>
              <a:rPr lang="en-US" altLang="en-US" sz="1400" b="0" i="1" dirty="0" err="1">
                <a:latin typeface="Arial Narrow" panose="020B0606020202030204" pitchFamily="34" charset="0"/>
              </a:rPr>
              <a:t>NeuroImage</a:t>
            </a:r>
            <a:r>
              <a:rPr lang="en-US" altLang="en-US" sz="1400" b="0" dirty="0">
                <a:latin typeface="Arial Narrow" panose="020B0606020202030204" pitchFamily="34" charset="0"/>
              </a:rPr>
              <a:t> 142: 337-50</a:t>
            </a:r>
          </a:p>
        </p:txBody>
      </p:sp>
      <p:sp>
        <p:nvSpPr>
          <p:cNvPr id="2" name="Rectangle 1"/>
          <p:cNvSpPr/>
          <p:nvPr/>
        </p:nvSpPr>
        <p:spPr>
          <a:xfrm>
            <a:off x="292780" y="5415834"/>
            <a:ext cx="19705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Near optimal characterization of the evaluative space for affective stimuli along a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Negativity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dimension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48"/>
          <p:cNvGrpSpPr>
            <a:grpSpLocks/>
          </p:cNvGrpSpPr>
          <p:nvPr/>
        </p:nvGrpSpPr>
        <p:grpSpPr bwMode="auto">
          <a:xfrm>
            <a:off x="5467878" y="904876"/>
            <a:ext cx="4408170" cy="6898004"/>
            <a:chOff x="406" y="469"/>
            <a:chExt cx="2314" cy="3621"/>
          </a:xfrm>
        </p:grpSpPr>
        <p:pic>
          <p:nvPicPr>
            <p:cNvPr id="15390" name="Picture 25" descr="vhf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" y="480"/>
              <a:ext cx="2223" cy="3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91" name="Text Box 26"/>
            <p:cNvSpPr txBox="1">
              <a:spLocks noChangeArrowheads="1"/>
            </p:cNvSpPr>
            <p:nvPr/>
          </p:nvSpPr>
          <p:spPr bwMode="auto">
            <a:xfrm>
              <a:off x="492" y="469"/>
              <a:ext cx="902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680"/>
                <a:t>Left Visual Field</a:t>
              </a:r>
            </a:p>
          </p:txBody>
        </p:sp>
        <p:sp>
          <p:nvSpPr>
            <p:cNvPr id="15392" name="Text Box 27"/>
            <p:cNvSpPr txBox="1">
              <a:spLocks noChangeArrowheads="1"/>
            </p:cNvSpPr>
            <p:nvPr/>
          </p:nvSpPr>
          <p:spPr bwMode="auto">
            <a:xfrm>
              <a:off x="1574" y="469"/>
              <a:ext cx="970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680"/>
                <a:t>Right Visual Field</a:t>
              </a:r>
            </a:p>
          </p:txBody>
        </p:sp>
        <p:sp>
          <p:nvSpPr>
            <p:cNvPr id="15393" name="Text Box 28"/>
            <p:cNvSpPr txBox="1">
              <a:spLocks noChangeArrowheads="1"/>
            </p:cNvSpPr>
            <p:nvPr/>
          </p:nvSpPr>
          <p:spPr bwMode="auto">
            <a:xfrm>
              <a:off x="2169" y="2161"/>
              <a:ext cx="418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680"/>
                <a:t>Retina</a:t>
              </a:r>
            </a:p>
          </p:txBody>
        </p:sp>
        <p:sp>
          <p:nvSpPr>
            <p:cNvPr id="15394" name="Text Box 29"/>
            <p:cNvSpPr txBox="1">
              <a:spLocks noChangeArrowheads="1"/>
            </p:cNvSpPr>
            <p:nvPr/>
          </p:nvSpPr>
          <p:spPr bwMode="auto">
            <a:xfrm>
              <a:off x="477" y="2161"/>
              <a:ext cx="418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680"/>
                <a:t>Retina</a:t>
              </a:r>
            </a:p>
          </p:txBody>
        </p:sp>
        <p:sp>
          <p:nvSpPr>
            <p:cNvPr id="15395" name="Text Box 30"/>
            <p:cNvSpPr txBox="1">
              <a:spLocks noChangeArrowheads="1"/>
            </p:cNvSpPr>
            <p:nvPr/>
          </p:nvSpPr>
          <p:spPr bwMode="auto">
            <a:xfrm>
              <a:off x="2035" y="2680"/>
              <a:ext cx="681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/>
              <a:r>
                <a:rPr lang="en-US" altLang="en-US" sz="1680"/>
                <a:t>Right</a:t>
              </a:r>
            </a:p>
            <a:p>
              <a:pPr algn="l"/>
              <a:r>
                <a:rPr lang="en-US" altLang="en-US" sz="1680"/>
                <a:t>Hemisphere</a:t>
              </a:r>
            </a:p>
          </p:txBody>
        </p:sp>
        <p:sp>
          <p:nvSpPr>
            <p:cNvPr id="15396" name="Text Box 31"/>
            <p:cNvSpPr txBox="1">
              <a:spLocks noChangeArrowheads="1"/>
            </p:cNvSpPr>
            <p:nvPr/>
          </p:nvSpPr>
          <p:spPr bwMode="auto">
            <a:xfrm>
              <a:off x="451" y="2680"/>
              <a:ext cx="681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/>
              <a:r>
                <a:rPr lang="en-US" altLang="en-US" sz="1680"/>
                <a:t>Left</a:t>
              </a:r>
            </a:p>
            <a:p>
              <a:pPr algn="l"/>
              <a:r>
                <a:rPr lang="en-US" altLang="en-US" sz="1680"/>
                <a:t>Hemisphere</a:t>
              </a:r>
            </a:p>
          </p:txBody>
        </p:sp>
        <p:sp>
          <p:nvSpPr>
            <p:cNvPr id="15397" name="Text Box 32"/>
            <p:cNvSpPr txBox="1">
              <a:spLocks noChangeArrowheads="1"/>
            </p:cNvSpPr>
            <p:nvPr/>
          </p:nvSpPr>
          <p:spPr bwMode="auto">
            <a:xfrm>
              <a:off x="853" y="3906"/>
              <a:ext cx="989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/>
              <a:r>
                <a:rPr lang="en-US" altLang="en-US" sz="1680"/>
                <a:t>Corpus Callosum</a:t>
              </a:r>
            </a:p>
          </p:txBody>
        </p:sp>
        <p:sp>
          <p:nvSpPr>
            <p:cNvPr id="15398" name="Text Box 33"/>
            <p:cNvSpPr txBox="1">
              <a:spLocks noChangeArrowheads="1"/>
            </p:cNvSpPr>
            <p:nvPr/>
          </p:nvSpPr>
          <p:spPr bwMode="auto">
            <a:xfrm>
              <a:off x="2139" y="3180"/>
              <a:ext cx="581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/>
              <a:r>
                <a:rPr lang="en-US" altLang="en-US" sz="1680"/>
                <a:t>Optic</a:t>
              </a:r>
            </a:p>
            <a:p>
              <a:pPr algn="l"/>
              <a:r>
                <a:rPr lang="en-US" altLang="en-US" sz="1680"/>
                <a:t>Chiasma</a:t>
              </a:r>
            </a:p>
          </p:txBody>
        </p:sp>
      </p:grpSp>
      <p:pic>
        <p:nvPicPr>
          <p:cNvPr id="15388" name="Picture 47" descr="VHF - Blank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CFCFCF"/>
              </a:clrFrom>
              <a:clrTo>
                <a:srgbClr val="CFCF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72" y="929640"/>
            <a:ext cx="4234816" cy="657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75" descr="VHF - Blank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CFCFCF"/>
              </a:clrFrom>
              <a:clrTo>
                <a:srgbClr val="CFCFC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72" y="923926"/>
            <a:ext cx="4234816" cy="657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" name="Group 77"/>
          <p:cNvGrpSpPr>
            <a:grpSpLocks/>
          </p:cNvGrpSpPr>
          <p:nvPr/>
        </p:nvGrpSpPr>
        <p:grpSpPr bwMode="auto">
          <a:xfrm>
            <a:off x="5465972" y="920116"/>
            <a:ext cx="4234816" cy="6577964"/>
            <a:chOff x="2947" y="477"/>
            <a:chExt cx="2223" cy="3453"/>
          </a:xfrm>
        </p:grpSpPr>
        <p:pic>
          <p:nvPicPr>
            <p:cNvPr id="15384" name="Picture 7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" y="3351"/>
              <a:ext cx="380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5385" name="Group 79"/>
            <p:cNvGrpSpPr>
              <a:grpSpLocks/>
            </p:cNvGrpSpPr>
            <p:nvPr/>
          </p:nvGrpSpPr>
          <p:grpSpPr bwMode="auto">
            <a:xfrm>
              <a:off x="2947" y="477"/>
              <a:ext cx="2223" cy="3453"/>
              <a:chOff x="2077" y="735"/>
              <a:chExt cx="2223" cy="3453"/>
            </a:xfrm>
          </p:grpSpPr>
          <p:pic>
            <p:nvPicPr>
              <p:cNvPr id="15386" name="Picture 80" descr="VHF - Blank3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CFCFCF"/>
                  </a:clrFrom>
                  <a:clrTo>
                    <a:srgbClr val="CFCFC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77" y="735"/>
                <a:ext cx="2223" cy="3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 useBgFill="1">
            <p:nvSpPr>
              <p:cNvPr id="15387" name="Oval 81"/>
              <p:cNvSpPr>
                <a:spLocks noChangeArrowheads="1"/>
              </p:cNvSpPr>
              <p:nvPr/>
            </p:nvSpPr>
            <p:spPr bwMode="auto">
              <a:xfrm>
                <a:off x="2771" y="3035"/>
                <a:ext cx="384" cy="576"/>
              </a:xfrm>
              <a:prstGeom prst="ellipse">
                <a:avLst/>
              </a:prstGeom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>
                <a:lvl1pPr algn="ctr"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algn="ctr"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algn="ctr"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algn="ctr"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algn="ctr"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sz="1680"/>
              </a:p>
            </p:txBody>
          </p:sp>
        </p:grpSp>
      </p:grpSp>
      <p:grpSp>
        <p:nvGrpSpPr>
          <p:cNvPr id="59" name="Group 82"/>
          <p:cNvGrpSpPr>
            <a:grpSpLocks/>
          </p:cNvGrpSpPr>
          <p:nvPr/>
        </p:nvGrpSpPr>
        <p:grpSpPr bwMode="auto">
          <a:xfrm>
            <a:off x="6475622" y="1548767"/>
            <a:ext cx="4343401" cy="1129666"/>
            <a:chOff x="3348" y="807"/>
            <a:chExt cx="2280" cy="593"/>
          </a:xfrm>
        </p:grpSpPr>
        <p:pic>
          <p:nvPicPr>
            <p:cNvPr id="15382" name="Picture 7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" y="807"/>
              <a:ext cx="432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383" name="Text Box 76"/>
            <p:cNvSpPr txBox="1">
              <a:spLocks noChangeArrowheads="1"/>
            </p:cNvSpPr>
            <p:nvPr/>
          </p:nvSpPr>
          <p:spPr bwMode="auto">
            <a:xfrm>
              <a:off x="5090" y="1119"/>
              <a:ext cx="538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440">
                  <a:latin typeface="Arial" panose="020B0604020202020204" pitchFamily="34" charset="0"/>
                </a:rPr>
                <a:t>Exposure</a:t>
              </a:r>
            </a:p>
            <a:p>
              <a:r>
                <a:rPr lang="en-US" altLang="en-US" sz="1440">
                  <a:latin typeface="Arial" panose="020B0604020202020204" pitchFamily="34" charset="0"/>
                </a:rPr>
                <a:t>250 ms</a:t>
              </a:r>
            </a:p>
          </p:txBody>
        </p:sp>
      </p:grpSp>
      <p:grpSp>
        <p:nvGrpSpPr>
          <p:cNvPr id="62" name="Group 84"/>
          <p:cNvGrpSpPr>
            <a:grpSpLocks/>
          </p:cNvGrpSpPr>
          <p:nvPr/>
        </p:nvGrpSpPr>
        <p:grpSpPr bwMode="auto">
          <a:xfrm>
            <a:off x="6761373" y="5897880"/>
            <a:ext cx="1108710" cy="1042036"/>
            <a:chOff x="3624" y="3090"/>
            <a:chExt cx="582" cy="547"/>
          </a:xfrm>
        </p:grpSpPr>
        <p:pic>
          <p:nvPicPr>
            <p:cNvPr id="15380" name="Picture 85"/>
            <p:cNvPicPr>
              <a:picLocks noChangeAspect="1" noChangeArrowheads="1"/>
            </p:cNvPicPr>
            <p:nvPr/>
          </p:nvPicPr>
          <p:blipFill>
            <a:blip r:embed="rId6" cstate="print">
              <a:lum bright="18000" contrast="-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" y="3351"/>
              <a:ext cx="380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381" name="Freeform 86"/>
            <p:cNvSpPr>
              <a:spLocks/>
            </p:cNvSpPr>
            <p:nvPr/>
          </p:nvSpPr>
          <p:spPr bwMode="auto">
            <a:xfrm>
              <a:off x="3918" y="3090"/>
              <a:ext cx="288" cy="184"/>
            </a:xfrm>
            <a:custGeom>
              <a:avLst/>
              <a:gdLst>
                <a:gd name="T0" fmla="*/ 312 w 312"/>
                <a:gd name="T1" fmla="*/ 210 h 222"/>
                <a:gd name="T2" fmla="*/ 276 w 312"/>
                <a:gd name="T3" fmla="*/ 108 h 222"/>
                <a:gd name="T4" fmla="*/ 216 w 312"/>
                <a:gd name="T5" fmla="*/ 24 h 222"/>
                <a:gd name="T6" fmla="*/ 150 w 312"/>
                <a:gd name="T7" fmla="*/ 0 h 222"/>
                <a:gd name="T8" fmla="*/ 78 w 312"/>
                <a:gd name="T9" fmla="*/ 24 h 222"/>
                <a:gd name="T10" fmla="*/ 30 w 312"/>
                <a:gd name="T11" fmla="*/ 84 h 222"/>
                <a:gd name="T12" fmla="*/ 0 w 312"/>
                <a:gd name="T13" fmla="*/ 222 h 2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2" h="222">
                  <a:moveTo>
                    <a:pt x="312" y="210"/>
                  </a:moveTo>
                  <a:cubicBezTo>
                    <a:pt x="302" y="174"/>
                    <a:pt x="292" y="139"/>
                    <a:pt x="276" y="108"/>
                  </a:cubicBezTo>
                  <a:cubicBezTo>
                    <a:pt x="260" y="77"/>
                    <a:pt x="237" y="42"/>
                    <a:pt x="216" y="24"/>
                  </a:cubicBezTo>
                  <a:cubicBezTo>
                    <a:pt x="195" y="6"/>
                    <a:pt x="173" y="0"/>
                    <a:pt x="150" y="0"/>
                  </a:cubicBezTo>
                  <a:cubicBezTo>
                    <a:pt x="127" y="0"/>
                    <a:pt x="98" y="10"/>
                    <a:pt x="78" y="24"/>
                  </a:cubicBezTo>
                  <a:cubicBezTo>
                    <a:pt x="58" y="38"/>
                    <a:pt x="43" y="51"/>
                    <a:pt x="30" y="84"/>
                  </a:cubicBezTo>
                  <a:cubicBezTo>
                    <a:pt x="17" y="117"/>
                    <a:pt x="5" y="203"/>
                    <a:pt x="0" y="222"/>
                  </a:cubicBezTo>
                </a:path>
              </a:pathLst>
            </a:custGeom>
            <a:noFill/>
            <a:ln w="88900" cap="flat" cmpd="sng">
              <a:solidFill>
                <a:srgbClr val="800000"/>
              </a:solidFill>
              <a:prstDash val="solid"/>
              <a:round/>
              <a:headEnd/>
              <a:tailEnd type="triangle" w="med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1680"/>
            </a:p>
          </p:txBody>
        </p:sp>
      </p:grpSp>
      <p:grpSp>
        <p:nvGrpSpPr>
          <p:cNvPr id="65" name="Group 70"/>
          <p:cNvGrpSpPr>
            <a:grpSpLocks/>
          </p:cNvGrpSpPr>
          <p:nvPr/>
        </p:nvGrpSpPr>
        <p:grpSpPr bwMode="auto">
          <a:xfrm>
            <a:off x="7477654" y="1628776"/>
            <a:ext cx="3301366" cy="361950"/>
            <a:chOff x="3874" y="849"/>
            <a:chExt cx="1733" cy="190"/>
          </a:xfrm>
        </p:grpSpPr>
        <p:pic>
          <p:nvPicPr>
            <p:cNvPr id="15378" name="Picture 50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CFCFCF"/>
                </a:clrFrom>
                <a:clrTo>
                  <a:srgbClr val="CFCFC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4" y="916"/>
              <a:ext cx="123" cy="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379" name="Text Box 69"/>
            <p:cNvSpPr txBox="1">
              <a:spLocks noChangeArrowheads="1"/>
            </p:cNvSpPr>
            <p:nvPr/>
          </p:nvSpPr>
          <p:spPr bwMode="auto">
            <a:xfrm>
              <a:off x="5113" y="849"/>
              <a:ext cx="494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440">
                  <a:latin typeface="Arial" panose="020B0604020202020204" pitchFamily="34" charset="0"/>
                </a:rPr>
                <a:t>Fixation 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53566" y="1958340"/>
            <a:ext cx="4448176" cy="330698"/>
            <a:chOff x="751920" y="1544177"/>
            <a:chExt cx="3706813" cy="275582"/>
          </a:xfrm>
        </p:grpSpPr>
        <p:sp>
          <p:nvSpPr>
            <p:cNvPr id="15376" name="Rectangle 96"/>
            <p:cNvSpPr>
              <a:spLocks noChangeArrowheads="1"/>
            </p:cNvSpPr>
            <p:nvPr/>
          </p:nvSpPr>
          <p:spPr bwMode="auto">
            <a:xfrm>
              <a:off x="1196420" y="1544177"/>
              <a:ext cx="3262313" cy="275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744" tIns="35734" rIns="72744" bIns="35734">
              <a:spAutoFit/>
            </a:bodyPr>
            <a:lstStyle>
              <a:lvl1pPr defTabSz="8001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000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001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600200" indent="-228600" defTabSz="8001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574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5146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718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429000" indent="-228600" defTabSz="8001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680" b="0" dirty="0">
                  <a:latin typeface="Arial" panose="020B0604020202020204" pitchFamily="34" charset="0"/>
                </a:rPr>
                <a:t>Monitoring of saccadic eye movements</a:t>
              </a:r>
            </a:p>
          </p:txBody>
        </p:sp>
        <p:sp>
          <p:nvSpPr>
            <p:cNvPr id="15377" name="Line 97"/>
            <p:cNvSpPr>
              <a:spLocks noChangeShapeType="1"/>
            </p:cNvSpPr>
            <p:nvPr/>
          </p:nvSpPr>
          <p:spPr bwMode="auto">
            <a:xfrm>
              <a:off x="751920" y="1680702"/>
              <a:ext cx="422275" cy="158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680"/>
            </a:p>
          </p:txBody>
        </p:sp>
      </p:grpSp>
      <p:sp>
        <p:nvSpPr>
          <p:cNvPr id="72" name="Rectangle 98"/>
          <p:cNvSpPr>
            <a:spLocks noChangeArrowheads="1"/>
          </p:cNvSpPr>
          <p:nvPr/>
        </p:nvSpPr>
        <p:spPr bwMode="auto">
          <a:xfrm>
            <a:off x="180299" y="4678338"/>
            <a:ext cx="5001301" cy="330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744" tIns="35734" rIns="72744" bIns="35734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1680" b="0" dirty="0">
                <a:latin typeface="Arial" panose="020B0604020202020204" pitchFamily="34" charset="0"/>
                <a:cs typeface="Arial" panose="020B0604020202020204" pitchFamily="34" charset="0"/>
              </a:rPr>
              <a:t> Pseudo-randomized block sequence</a:t>
            </a:r>
          </a:p>
        </p:txBody>
      </p:sp>
      <p:sp>
        <p:nvSpPr>
          <p:cNvPr id="73" name="Rectangle 99"/>
          <p:cNvSpPr>
            <a:spLocks noChangeArrowheads="1"/>
          </p:cNvSpPr>
          <p:nvPr/>
        </p:nvSpPr>
        <p:spPr bwMode="auto">
          <a:xfrm>
            <a:off x="180297" y="3971130"/>
            <a:ext cx="4848903" cy="58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744" tIns="35734" rIns="72744" bIns="35734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68275" indent="-168275"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1680" b="0" dirty="0" smtClean="0">
                <a:latin typeface="Arial" panose="020B0604020202020204" pitchFamily="34" charset="0"/>
                <a:cs typeface="Arial" panose="020B0604020202020204" pitchFamily="34" charset="0"/>
              </a:rPr>
              <a:t>Each </a:t>
            </a:r>
            <a:r>
              <a:rPr lang="en-US" altLang="en-US" sz="1680" b="0" dirty="0">
                <a:latin typeface="Arial" panose="020B0604020202020204" pitchFamily="34" charset="0"/>
                <a:cs typeface="Arial" panose="020B0604020202020204" pitchFamily="34" charset="0"/>
              </a:rPr>
              <a:t>stimulus presented to each visual field (128 trials)</a:t>
            </a:r>
          </a:p>
        </p:txBody>
      </p:sp>
      <p:sp>
        <p:nvSpPr>
          <p:cNvPr id="74" name="Rectangle 100"/>
          <p:cNvSpPr>
            <a:spLocks noChangeArrowheads="1"/>
          </p:cNvSpPr>
          <p:nvPr/>
        </p:nvSpPr>
        <p:spPr bwMode="auto">
          <a:xfrm>
            <a:off x="180299" y="5127013"/>
            <a:ext cx="4772701" cy="58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744" tIns="35734" rIns="72744" bIns="35734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68275" indent="-168275" defTabSz="119063">
              <a:lnSpc>
                <a:spcPct val="100000"/>
              </a:lnSpc>
              <a:spcBef>
                <a:spcPct val="0"/>
              </a:spcBef>
              <a:buFontTx/>
              <a:buChar char="•"/>
              <a:tabLst>
                <a:tab pos="1482725" algn="l"/>
              </a:tabLst>
            </a:pPr>
            <a:r>
              <a:rPr lang="en-US" altLang="en-US" sz="1680" b="0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Participants </a:t>
            </a:r>
            <a:r>
              <a:rPr lang="en-US" altLang="en-US" sz="1680" b="0" dirty="0">
                <a:latin typeface="Arial" panose="020B0604020202020204" pitchFamily="34" charset="0"/>
                <a:cs typeface="Arial" panose="020B0604020202020204" pitchFamily="34" charset="0"/>
              </a:rPr>
              <a:t>attended to stimuli while maintaining fixation</a:t>
            </a:r>
          </a:p>
        </p:txBody>
      </p:sp>
      <p:sp>
        <p:nvSpPr>
          <p:cNvPr id="75" name="Rectangle 101"/>
          <p:cNvSpPr>
            <a:spLocks noChangeArrowheads="1"/>
          </p:cNvSpPr>
          <p:nvPr/>
        </p:nvSpPr>
        <p:spPr bwMode="auto">
          <a:xfrm>
            <a:off x="180299" y="5834220"/>
            <a:ext cx="5055167" cy="330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744" tIns="35734" rIns="72744" bIns="35734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en-US" altLang="en-US" sz="1680" b="0" dirty="0">
                <a:latin typeface="Arial" panose="020B0604020202020204" pitchFamily="34" charset="0"/>
                <a:cs typeface="Arial" panose="020B0604020202020204" pitchFamily="34" charset="0"/>
              </a:rPr>
              <a:t> No manual response</a:t>
            </a:r>
          </a:p>
        </p:txBody>
      </p:sp>
      <p:sp>
        <p:nvSpPr>
          <p:cNvPr id="36" name="Rectangle 1045"/>
          <p:cNvSpPr>
            <a:spLocks noChangeArrowheads="1"/>
          </p:cNvSpPr>
          <p:nvPr/>
        </p:nvSpPr>
        <p:spPr bwMode="auto">
          <a:xfrm>
            <a:off x="161252" y="168451"/>
            <a:ext cx="2780730" cy="42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12" tIns="46673" rIns="95012" bIns="46673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60" dirty="0" err="1">
                <a:latin typeface="Arial" panose="020B0604020202020204" pitchFamily="34" charset="0"/>
              </a:rPr>
              <a:t>Hemifield</a:t>
            </a:r>
            <a:r>
              <a:rPr lang="en-US" altLang="en-US" sz="2160" dirty="0">
                <a:latin typeface="Arial" panose="020B0604020202020204" pitchFamily="34" charset="0"/>
              </a:rPr>
              <a:t> Paradigm</a:t>
            </a:r>
            <a:endParaRPr lang="en-US" altLang="en-US" sz="2160" b="0" dirty="0">
              <a:latin typeface="Arial" panose="020B0604020202020204" pitchFamily="34" charset="0"/>
            </a:endParaRPr>
          </a:p>
        </p:txBody>
      </p:sp>
      <p:sp>
        <p:nvSpPr>
          <p:cNvPr id="37" name="Line 1046"/>
          <p:cNvSpPr>
            <a:spLocks noChangeShapeType="1"/>
          </p:cNvSpPr>
          <p:nvPr/>
        </p:nvSpPr>
        <p:spPr bwMode="auto">
          <a:xfrm>
            <a:off x="228600" y="716778"/>
            <a:ext cx="10515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8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27456" y="1273786"/>
            <a:ext cx="3653722" cy="224173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425" y="1370181"/>
            <a:ext cx="213750" cy="30375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726209" y="1325987"/>
            <a:ext cx="286165" cy="360027"/>
          </a:xfrm>
          <a:prstGeom prst="rect">
            <a:avLst/>
          </a:prstGeom>
          <a:solidFill>
            <a:srgbClr val="CE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8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406" y="1495737"/>
            <a:ext cx="2385000" cy="1890000"/>
          </a:xfrm>
          <a:prstGeom prst="rect">
            <a:avLst/>
          </a:prstGeom>
        </p:spPr>
      </p:pic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479870" y="1057825"/>
            <a:ext cx="4502036" cy="35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6012" tIns="48006" rIns="96012" bIns="48006">
            <a:spAutoFit/>
          </a:bodyPr>
          <a:lstStyle>
            <a:lvl1pPr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0005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0010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0015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0020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0574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14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9718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290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sz="1680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72 channels (10-5 system)</a:t>
            </a:r>
            <a:endParaRPr lang="en-US" sz="1680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6389216" y="4146480"/>
            <a:ext cx="3455670" cy="3554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6012" tIns="48006" rIns="96012" bIns="48006">
            <a:spAutoFit/>
          </a:bodyPr>
          <a:lstStyle/>
          <a:p>
            <a:pPr algn="ctr" defTabSz="960120">
              <a:defRPr/>
            </a:pPr>
            <a:r>
              <a:rPr lang="en-US" sz="1680" u="sng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Laplacian</a:t>
            </a:r>
            <a:r>
              <a:rPr lang="en-US" sz="1680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(CSD) Topographies</a:t>
            </a:r>
            <a:endParaRPr lang="en-US" sz="1200" b="0" dirty="0">
              <a:latin typeface="Arial" charset="0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5329881" y="5144349"/>
            <a:ext cx="557434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342900" indent="-34290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228600" indent="-11430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algn="l">
              <a:buFontTx/>
              <a:buChar char="•"/>
            </a:pPr>
            <a:r>
              <a:rPr lang="en-US" altLang="en-US" sz="1600" b="0" dirty="0">
                <a:latin typeface="Arial" panose="020B0604020202020204" pitchFamily="34" charset="0"/>
              </a:rPr>
              <a:t>Mathematical transformation (2</a:t>
            </a:r>
            <a:r>
              <a:rPr lang="en-US" altLang="en-US" sz="1600" b="0" baseline="30000" dirty="0">
                <a:latin typeface="Arial" panose="020B0604020202020204" pitchFamily="34" charset="0"/>
              </a:rPr>
              <a:t>nd</a:t>
            </a:r>
            <a:r>
              <a:rPr lang="en-US" altLang="en-US" sz="1600" b="0" dirty="0">
                <a:latin typeface="Arial" panose="020B0604020202020204" pitchFamily="34" charset="0"/>
              </a:rPr>
              <a:t> spatial derivative) of EEG</a:t>
            </a:r>
          </a:p>
          <a:p>
            <a:pPr lvl="1" algn="l">
              <a:buFontTx/>
              <a:buChar char="•"/>
            </a:pPr>
            <a:endParaRPr lang="en-US" altLang="en-US" sz="1600" b="0" dirty="0">
              <a:latin typeface="Arial" panose="020B0604020202020204" pitchFamily="34" charset="0"/>
            </a:endParaRPr>
          </a:p>
          <a:p>
            <a:pPr lvl="1" algn="l">
              <a:buFontTx/>
              <a:buChar char="•"/>
            </a:pPr>
            <a:endParaRPr lang="en-US" altLang="en-US" sz="1600" b="0" dirty="0">
              <a:latin typeface="Arial" panose="020B0604020202020204" pitchFamily="34" charset="0"/>
            </a:endParaRPr>
          </a:p>
          <a:p>
            <a:pPr lvl="1" algn="l">
              <a:buFontTx/>
              <a:buChar char="•"/>
            </a:pPr>
            <a:endParaRPr lang="en-US" altLang="en-US" sz="1600" b="0" dirty="0">
              <a:latin typeface="Arial" panose="020B0604020202020204" pitchFamily="34" charset="0"/>
            </a:endParaRPr>
          </a:p>
          <a:p>
            <a:pPr lvl="1" algn="l">
              <a:buFontTx/>
              <a:buChar char="•"/>
            </a:pPr>
            <a:endParaRPr lang="en-US" altLang="en-US" sz="1600" b="0" dirty="0">
              <a:latin typeface="Arial" panose="020B0604020202020204" pitchFamily="34" charset="0"/>
            </a:endParaRPr>
          </a:p>
          <a:p>
            <a:pPr lvl="1" algn="l"/>
            <a:endParaRPr lang="en-US" altLang="en-US" sz="1600" b="0" dirty="0">
              <a:latin typeface="Arial" panose="020B0604020202020204" pitchFamily="34" charset="0"/>
            </a:endParaRPr>
          </a:p>
          <a:p>
            <a:pPr lvl="1" algn="l">
              <a:buFontTx/>
              <a:buChar char="•"/>
            </a:pPr>
            <a:r>
              <a:rPr lang="en-US" altLang="en-US" sz="1600" b="0" dirty="0">
                <a:latin typeface="Arial" panose="020B0604020202020204" pitchFamily="34" charset="0"/>
              </a:rPr>
              <a:t>Removes volume-conducted activity</a:t>
            </a:r>
          </a:p>
          <a:p>
            <a:pPr lvl="1" algn="l">
              <a:buFontTx/>
              <a:buChar char="•"/>
            </a:pPr>
            <a:r>
              <a:rPr lang="en-US" altLang="en-US" sz="1600" b="0" dirty="0">
                <a:latin typeface="Arial" panose="020B0604020202020204" pitchFamily="34" charset="0"/>
              </a:rPr>
              <a:t>Reference-free</a:t>
            </a:r>
          </a:p>
          <a:p>
            <a:pPr lvl="1" algn="l">
              <a:buFontTx/>
              <a:buChar char="•"/>
            </a:pPr>
            <a:r>
              <a:rPr lang="en-US" altLang="en-US" sz="1600" b="0" dirty="0">
                <a:latin typeface="Arial" panose="020B0604020202020204" pitchFamily="34" charset="0"/>
              </a:rPr>
              <a:t>Neuronal generator patterns (sink/source) at scalp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6110412" y="4635482"/>
            <a:ext cx="4013278" cy="3877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5074920" lvl="1" indent="-4937760">
              <a:defRPr/>
            </a:pPr>
            <a:r>
              <a:rPr lang="en-US" sz="1920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Spatial Enhancement</a:t>
            </a:r>
            <a:r>
              <a:rPr lang="en-US" sz="1920" b="0" dirty="0">
                <a:latin typeface="Arial" charset="0"/>
              </a:rPr>
              <a:t>  technique</a:t>
            </a:r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 bwMode="auto">
          <a:xfrm>
            <a:off x="6608291" y="5524194"/>
            <a:ext cx="3017520" cy="980648"/>
            <a:chOff x="3439235" y="2652670"/>
            <a:chExt cx="2660821" cy="864973"/>
          </a:xfrm>
        </p:grpSpPr>
        <p:sp>
          <p:nvSpPr>
            <p:cNvPr id="30733" name="TextBox 22"/>
            <p:cNvSpPr txBox="1">
              <a:spLocks noChangeArrowheads="1"/>
            </p:cNvSpPr>
            <p:nvPr/>
          </p:nvSpPr>
          <p:spPr bwMode="auto">
            <a:xfrm>
              <a:off x="3439235" y="2652670"/>
              <a:ext cx="2660821" cy="864973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70C0"/>
              </a:solidFill>
              <a:miter lim="800000"/>
              <a:headEnd/>
              <a:tailEnd/>
            </a:ln>
          </p:spPr>
          <p:txBody>
            <a:bodyPr wrap="none"/>
            <a:lstStyle>
              <a:lvl1pPr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680" dirty="0"/>
                <a:t>CSD (Poisson’s equation):</a:t>
              </a:r>
            </a:p>
          </p:txBody>
        </p:sp>
        <p:pic>
          <p:nvPicPr>
            <p:cNvPr id="30734" name="Pictur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5987" y="2891403"/>
              <a:ext cx="2227315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24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55" y="1779733"/>
            <a:ext cx="5154469" cy="515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069725" y="5540788"/>
            <a:ext cx="2836609" cy="1688398"/>
            <a:chOff x="2069725" y="5540788"/>
            <a:chExt cx="2836609" cy="1688398"/>
          </a:xfrm>
        </p:grpSpPr>
        <p:sp>
          <p:nvSpPr>
            <p:cNvPr id="16" name="Oval 15"/>
            <p:cNvSpPr/>
            <p:nvPr/>
          </p:nvSpPr>
          <p:spPr>
            <a:xfrm>
              <a:off x="2069725" y="5540788"/>
              <a:ext cx="190539" cy="192195"/>
            </a:xfrm>
            <a:prstGeom prst="ellipse">
              <a:avLst/>
            </a:prstGeom>
            <a:solidFill>
              <a:srgbClr val="7030A0">
                <a:alpha val="25000"/>
              </a:srgbClr>
            </a:solidFill>
            <a:ln w="317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80"/>
            </a:p>
          </p:txBody>
        </p:sp>
        <p:sp>
          <p:nvSpPr>
            <p:cNvPr id="23" name="Oval 22"/>
            <p:cNvSpPr/>
            <p:nvPr/>
          </p:nvSpPr>
          <p:spPr>
            <a:xfrm>
              <a:off x="3186664" y="5540788"/>
              <a:ext cx="190539" cy="192195"/>
            </a:xfrm>
            <a:prstGeom prst="ellipse">
              <a:avLst/>
            </a:prstGeom>
            <a:solidFill>
              <a:srgbClr val="7030A0">
                <a:alpha val="25000"/>
              </a:srgbClr>
            </a:solidFill>
            <a:ln w="317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8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890477" y="6545922"/>
              <a:ext cx="1015857" cy="6832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indent="-548640" algn="ctr"/>
              <a:r>
                <a:rPr lang="en-US" altLang="en-US" sz="1920" dirty="0">
                  <a:solidFill>
                    <a:srgbClr val="7030A0"/>
                  </a:solidFill>
                  <a:latin typeface="Arial" panose="020B0604020202020204" pitchFamily="34" charset="0"/>
                </a:rPr>
                <a:t>Visual</a:t>
              </a:r>
            </a:p>
            <a:p>
              <a:pPr lvl="1" indent="-548640" algn="ctr"/>
              <a:r>
                <a:rPr lang="en-US" altLang="en-US" sz="1920" dirty="0">
                  <a:solidFill>
                    <a:srgbClr val="7030A0"/>
                  </a:solidFill>
                  <a:latin typeface="Arial" panose="020B0604020202020204" pitchFamily="34" charset="0"/>
                </a:rPr>
                <a:t>Field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3377203" y="5813070"/>
              <a:ext cx="583535" cy="913963"/>
            </a:xfrm>
            <a:prstGeom prst="straightConnector1">
              <a:avLst/>
            </a:prstGeom>
            <a:ln w="31750">
              <a:solidFill>
                <a:srgbClr val="7030A0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 flipV="1">
              <a:off x="2293388" y="5772372"/>
              <a:ext cx="1667348" cy="954661"/>
            </a:xfrm>
            <a:prstGeom prst="straightConnector1">
              <a:avLst/>
            </a:prstGeom>
            <a:ln w="31750">
              <a:solidFill>
                <a:srgbClr val="7030A0"/>
              </a:solidFill>
              <a:headEnd w="sm" len="lg"/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952259" y="4980772"/>
            <a:ext cx="3559782" cy="2786537"/>
            <a:chOff x="952259" y="4980772"/>
            <a:chExt cx="3559782" cy="2786537"/>
          </a:xfrm>
        </p:grpSpPr>
        <p:sp>
          <p:nvSpPr>
            <p:cNvPr id="25" name="Oval 24"/>
            <p:cNvSpPr/>
            <p:nvPr/>
          </p:nvSpPr>
          <p:spPr>
            <a:xfrm>
              <a:off x="1630466" y="5620872"/>
              <a:ext cx="190537" cy="192195"/>
            </a:xfrm>
            <a:prstGeom prst="ellipse">
              <a:avLst/>
            </a:prstGeom>
            <a:solidFill>
              <a:srgbClr val="C00000">
                <a:alpha val="25000"/>
              </a:srgbClr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80"/>
            </a:p>
          </p:txBody>
        </p:sp>
        <p:sp>
          <p:nvSpPr>
            <p:cNvPr id="27" name="Oval 26"/>
            <p:cNvSpPr/>
            <p:nvPr/>
          </p:nvSpPr>
          <p:spPr>
            <a:xfrm>
              <a:off x="3625863" y="5620872"/>
              <a:ext cx="190539" cy="192195"/>
            </a:xfrm>
            <a:prstGeom prst="ellipse">
              <a:avLst/>
            </a:prstGeom>
            <a:solidFill>
              <a:srgbClr val="C00000">
                <a:alpha val="25000"/>
              </a:srgbClr>
            </a:solidFill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80"/>
            </a:p>
          </p:txBody>
        </p:sp>
        <p:sp>
          <p:nvSpPr>
            <p:cNvPr id="17" name="Oval 16"/>
            <p:cNvSpPr/>
            <p:nvPr/>
          </p:nvSpPr>
          <p:spPr>
            <a:xfrm rot="19925475">
              <a:off x="952259" y="4980772"/>
              <a:ext cx="1686676" cy="1274119"/>
            </a:xfrm>
            <a:prstGeom prst="ellipse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80"/>
            </a:p>
          </p:txBody>
        </p:sp>
        <p:sp>
          <p:nvSpPr>
            <p:cNvPr id="18" name="Oval 17"/>
            <p:cNvSpPr/>
            <p:nvPr/>
          </p:nvSpPr>
          <p:spPr>
            <a:xfrm rot="1674525" flipH="1">
              <a:off x="2825365" y="4980772"/>
              <a:ext cx="1686676" cy="1274119"/>
            </a:xfrm>
            <a:prstGeom prst="ellipse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8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937537" y="7084045"/>
              <a:ext cx="1586703" cy="6832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indent="-548640" algn="ctr"/>
              <a:r>
                <a:rPr lang="en-US" altLang="en-US" sz="1920" dirty="0">
                  <a:solidFill>
                    <a:srgbClr val="C00000"/>
                  </a:solidFill>
                  <a:latin typeface="Arial" panose="020B0604020202020204" pitchFamily="34" charset="0"/>
                </a:rPr>
                <a:t>Emotional</a:t>
              </a:r>
            </a:p>
            <a:p>
              <a:pPr lvl="1" indent="-548640" algn="ctr"/>
              <a:r>
                <a:rPr lang="en-US" altLang="en-US" sz="1920" dirty="0">
                  <a:solidFill>
                    <a:srgbClr val="C00000"/>
                  </a:solidFill>
                  <a:latin typeface="Arial" panose="020B0604020202020204" pitchFamily="34" charset="0"/>
                </a:rPr>
                <a:t>Content</a:t>
              </a:r>
            </a:p>
          </p:txBody>
        </p:sp>
        <p:cxnSp>
          <p:nvCxnSpPr>
            <p:cNvPr id="34" name="Straight Arrow Connector 33"/>
            <p:cNvCxnSpPr>
              <a:stCxn id="28" idx="0"/>
            </p:cNvCxnSpPr>
            <p:nvPr/>
          </p:nvCxnSpPr>
          <p:spPr>
            <a:xfrm flipV="1">
              <a:off x="2730889" y="5870602"/>
              <a:ext cx="912408" cy="1213443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8" idx="0"/>
            </p:cNvCxnSpPr>
            <p:nvPr/>
          </p:nvCxnSpPr>
          <p:spPr>
            <a:xfrm flipH="1" flipV="1">
              <a:off x="1793203" y="5870602"/>
              <a:ext cx="937686" cy="1213443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173430" y="1581310"/>
            <a:ext cx="246888" cy="246888"/>
            <a:chOff x="8227218" y="5600042"/>
            <a:chExt cx="246888" cy="246888"/>
          </a:xfrm>
        </p:grpSpPr>
        <p:sp>
          <p:nvSpPr>
            <p:cNvPr id="36" name="Oval 35"/>
            <p:cNvSpPr/>
            <p:nvPr/>
          </p:nvSpPr>
          <p:spPr>
            <a:xfrm>
              <a:off x="8227218" y="5600042"/>
              <a:ext cx="246888" cy="246888"/>
            </a:xfrm>
            <a:prstGeom prst="ellipse">
              <a:avLst/>
            </a:prstGeom>
            <a:solidFill>
              <a:srgbClr val="3366FF">
                <a:alpha val="9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62068" y="5614036"/>
              <a:ext cx="116916" cy="117250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8173430" y="1581310"/>
            <a:ext cx="246888" cy="246888"/>
            <a:chOff x="9639477" y="5600042"/>
            <a:chExt cx="246888" cy="246888"/>
          </a:xfrm>
        </p:grpSpPr>
        <p:sp>
          <p:nvSpPr>
            <p:cNvPr id="41" name="Oval 40"/>
            <p:cNvSpPr/>
            <p:nvPr/>
          </p:nvSpPr>
          <p:spPr>
            <a:xfrm>
              <a:off x="9639477" y="5600042"/>
              <a:ext cx="246888" cy="246888"/>
            </a:xfrm>
            <a:prstGeom prst="ellipse">
              <a:avLst/>
            </a:prstGeom>
            <a:solidFill>
              <a:srgbClr val="FF0000">
                <a:alpha val="90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9733860" y="5614036"/>
              <a:ext cx="116916" cy="117250"/>
            </a:xfrm>
            <a:prstGeom prst="rect">
              <a:avLst/>
            </a:prstGeom>
          </p:spPr>
        </p:pic>
      </p:grpSp>
      <p:sp>
        <p:nvSpPr>
          <p:cNvPr id="48" name="Text Box 3"/>
          <p:cNvSpPr txBox="1">
            <a:spLocks noChangeArrowheads="1"/>
          </p:cNvSpPr>
          <p:nvPr/>
        </p:nvSpPr>
        <p:spPr bwMode="auto">
          <a:xfrm>
            <a:off x="5557834" y="835418"/>
            <a:ext cx="50577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Surface potentials need a reference !</a:t>
            </a:r>
            <a:endParaRPr lang="en-US" altLang="en-US" sz="1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9" name="Text Box 3"/>
          <p:cNvSpPr txBox="1">
            <a:spLocks noChangeArrowheads="1"/>
          </p:cNvSpPr>
          <p:nvPr/>
        </p:nvSpPr>
        <p:spPr bwMode="auto">
          <a:xfrm>
            <a:off x="5092066" y="3527260"/>
            <a:ext cx="5989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any two sites, either site may be the reference …</a:t>
            </a:r>
          </a:p>
        </p:txBody>
      </p:sp>
      <p:sp>
        <p:nvSpPr>
          <p:cNvPr id="42" name="Rectangle 1045"/>
          <p:cNvSpPr>
            <a:spLocks noChangeArrowheads="1"/>
          </p:cNvSpPr>
          <p:nvPr/>
        </p:nvSpPr>
        <p:spPr bwMode="auto">
          <a:xfrm>
            <a:off x="161252" y="168451"/>
            <a:ext cx="6603891" cy="42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12" tIns="46673" rIns="95012" bIns="46673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60" dirty="0">
                <a:latin typeface="Arial" panose="020B0604020202020204" pitchFamily="34" charset="0"/>
              </a:rPr>
              <a:t>EEG montage, reference and volume conduction</a:t>
            </a:r>
          </a:p>
        </p:txBody>
      </p:sp>
      <p:sp>
        <p:nvSpPr>
          <p:cNvPr id="44" name="Line 1046"/>
          <p:cNvSpPr>
            <a:spLocks noChangeShapeType="1"/>
          </p:cNvSpPr>
          <p:nvPr/>
        </p:nvSpPr>
        <p:spPr bwMode="auto">
          <a:xfrm>
            <a:off x="228600" y="716778"/>
            <a:ext cx="10515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80"/>
          </a:p>
        </p:txBody>
      </p:sp>
      <p:sp>
        <p:nvSpPr>
          <p:cNvPr id="39" name="Rectangle 1045"/>
          <p:cNvSpPr>
            <a:spLocks noChangeArrowheads="1"/>
          </p:cNvSpPr>
          <p:nvPr/>
        </p:nvSpPr>
        <p:spPr bwMode="auto">
          <a:xfrm>
            <a:off x="6800909" y="408350"/>
            <a:ext cx="3943291" cy="30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12" tIns="46673" rIns="95012" bIns="46673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Arial Narrow" panose="020B0606020202030204" pitchFamily="34" charset="0"/>
              </a:rPr>
              <a:t>Kayser J, </a:t>
            </a:r>
            <a:r>
              <a:rPr lang="en-US" altLang="en-US" sz="1400" b="0" dirty="0" err="1">
                <a:latin typeface="Arial Narrow" panose="020B0606020202030204" pitchFamily="34" charset="0"/>
              </a:rPr>
              <a:t>Tenke</a:t>
            </a:r>
            <a:r>
              <a:rPr lang="en-US" altLang="en-US" sz="1400" b="0" dirty="0">
                <a:latin typeface="Arial Narrow" panose="020B0606020202030204" pitchFamily="34" charset="0"/>
              </a:rPr>
              <a:t> CE 2015 </a:t>
            </a:r>
            <a:r>
              <a:rPr lang="fr-FR" altLang="en-US" sz="1400" b="0" i="1" dirty="0">
                <a:latin typeface="Arial Narrow" panose="020B0606020202030204" pitchFamily="34" charset="0"/>
              </a:rPr>
              <a:t>Int J </a:t>
            </a:r>
            <a:r>
              <a:rPr lang="fr-FR" altLang="en-US" sz="1400" b="0" i="1" dirty="0" err="1">
                <a:latin typeface="Arial Narrow" panose="020B0606020202030204" pitchFamily="34" charset="0"/>
              </a:rPr>
              <a:t>Psychophysiol</a:t>
            </a:r>
            <a:r>
              <a:rPr lang="fr-FR" altLang="en-US" sz="1400" b="0" dirty="0">
                <a:latin typeface="Arial Narrow" panose="020B0606020202030204" pitchFamily="34" charset="0"/>
              </a:rPr>
              <a:t> </a:t>
            </a:r>
            <a:r>
              <a:rPr lang="fr-FR" altLang="en-US" sz="1400" b="0" dirty="0" smtClean="0">
                <a:latin typeface="Arial Narrow" panose="020B0606020202030204" pitchFamily="34" charset="0"/>
              </a:rPr>
              <a:t>97:189-209</a:t>
            </a:r>
            <a:endParaRPr lang="en-US" altLang="en-US" sz="1400" b="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7593E-6 6.17284E-7 L 0.01982 -0.01659 C 0.02416 -0.02026 0.03023 -0.02218 0.03674 -0.02218 C 0.04441 -0.02218 0.0502 -0.02026 0.05454 -0.01659 L 0.07465 6.17284E-7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3" y="-111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6" grpId="0" animBg="1"/>
      <p:bldP spid="19" grpId="0"/>
      <p:bldP spid="21" grpId="0"/>
      <p:bldP spid="48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99" y="3109886"/>
            <a:ext cx="5546877" cy="2087869"/>
          </a:xfrm>
          <a:prstGeom prst="rect">
            <a:avLst/>
          </a:prstGeom>
        </p:spPr>
      </p:pic>
      <p:sp>
        <p:nvSpPr>
          <p:cNvPr id="39" name="Text Box 1034"/>
          <p:cNvSpPr txBox="1">
            <a:spLocks noChangeArrowheads="1"/>
          </p:cNvSpPr>
          <p:nvPr/>
        </p:nvSpPr>
        <p:spPr bwMode="auto">
          <a:xfrm>
            <a:off x="1624411" y="5558721"/>
            <a:ext cx="710260" cy="3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6012" tIns="48006" rIns="96012" bIns="48006">
            <a:spAutoFit/>
          </a:bodyPr>
          <a:lstStyle>
            <a:lvl1pPr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0005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0010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0015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0020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0574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14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9718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290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sz="1800" dirty="0">
                <a:latin typeface="Arial" panose="020B0604020202020204" pitchFamily="34" charset="0"/>
              </a:rPr>
              <a:t>LH</a:t>
            </a:r>
          </a:p>
        </p:txBody>
      </p:sp>
      <p:sp>
        <p:nvSpPr>
          <p:cNvPr id="40" name="Text Box 1034"/>
          <p:cNvSpPr txBox="1">
            <a:spLocks noChangeArrowheads="1"/>
          </p:cNvSpPr>
          <p:nvPr/>
        </p:nvSpPr>
        <p:spPr bwMode="auto">
          <a:xfrm>
            <a:off x="4251038" y="5558721"/>
            <a:ext cx="710260" cy="3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6012" tIns="48006" rIns="96012" bIns="48006">
            <a:spAutoFit/>
          </a:bodyPr>
          <a:lstStyle>
            <a:lvl1pPr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0005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0010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0015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00200" algn="l" defTabSz="8001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0574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14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9718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290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sz="1800" dirty="0">
                <a:latin typeface="Arial" panose="020B0604020202020204" pitchFamily="34" charset="0"/>
              </a:rPr>
              <a:t>RH</a:t>
            </a:r>
          </a:p>
        </p:txBody>
      </p:sp>
      <p:grpSp>
        <p:nvGrpSpPr>
          <p:cNvPr id="100" name="Group 99"/>
          <p:cNvGrpSpPr/>
          <p:nvPr/>
        </p:nvGrpSpPr>
        <p:grpSpPr>
          <a:xfrm>
            <a:off x="1484999" y="5085043"/>
            <a:ext cx="2473842" cy="601036"/>
            <a:chOff x="1475667" y="5947401"/>
            <a:chExt cx="2679275" cy="650947"/>
          </a:xfrm>
        </p:grpSpPr>
        <p:sp>
          <p:nvSpPr>
            <p:cNvPr id="101" name="Text Box 1034"/>
            <p:cNvSpPr txBox="1">
              <a:spLocks noChangeArrowheads="1"/>
            </p:cNvSpPr>
            <p:nvPr/>
          </p:nvSpPr>
          <p:spPr bwMode="auto">
            <a:xfrm>
              <a:off x="2301406" y="5947401"/>
              <a:ext cx="1025844" cy="6509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6012" tIns="48006" rIns="96012" bIns="48006">
              <a:spAutoFit/>
            </a:bodyPr>
            <a:lstStyle>
              <a:lvl1pPr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00050"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800100"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200150"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600200"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0574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514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9718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4290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en-US" sz="1800" i="1" dirty="0">
                  <a:latin typeface="Arial" panose="020B0604020202020204" pitchFamily="34" charset="0"/>
                </a:rPr>
                <a:t>P3</a:t>
              </a:r>
            </a:p>
            <a:p>
              <a:pPr algn="ctr">
                <a:defRPr/>
              </a:pPr>
              <a:r>
                <a:rPr lang="en-US" sz="1800" i="1" dirty="0">
                  <a:latin typeface="Arial" panose="020B0604020202020204" pitchFamily="34" charset="0"/>
                </a:rPr>
                <a:t>source</a:t>
              </a:r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 flipH="1" flipV="1">
              <a:off x="1475667" y="5955042"/>
              <a:ext cx="965207" cy="27216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 flipV="1">
              <a:off x="3189735" y="5955042"/>
              <a:ext cx="965207" cy="27216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Straight Connector 45"/>
          <p:cNvCxnSpPr/>
          <p:nvPr/>
        </p:nvCxnSpPr>
        <p:spPr>
          <a:xfrm>
            <a:off x="4655145" y="3051130"/>
            <a:ext cx="0" cy="2279579"/>
          </a:xfrm>
          <a:prstGeom prst="line">
            <a:avLst/>
          </a:prstGeom>
          <a:ln w="25400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695261" y="3051130"/>
            <a:ext cx="0" cy="2279579"/>
          </a:xfrm>
          <a:prstGeom prst="line">
            <a:avLst/>
          </a:prstGeom>
          <a:ln w="25400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6091880" y="4326856"/>
            <a:ext cx="4414925" cy="1444150"/>
            <a:chOff x="6091880" y="4326856"/>
            <a:chExt cx="4414925" cy="1444150"/>
          </a:xfrm>
        </p:grpSpPr>
        <p:grpSp>
          <p:nvGrpSpPr>
            <p:cNvPr id="108" name="Group 107"/>
            <p:cNvGrpSpPr/>
            <p:nvPr/>
          </p:nvGrpSpPr>
          <p:grpSpPr>
            <a:xfrm>
              <a:off x="6091880" y="4326856"/>
              <a:ext cx="4414925" cy="1108129"/>
              <a:chOff x="6186980" y="7029450"/>
              <a:chExt cx="4781550" cy="1200150"/>
            </a:xfrm>
          </p:grpSpPr>
          <p:pic>
            <p:nvPicPr>
              <p:cNvPr id="112" name="Picture 1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6980" y="7029450"/>
                <a:ext cx="4781550" cy="1200150"/>
              </a:xfrm>
              <a:prstGeom prst="rect">
                <a:avLst/>
              </a:prstGeom>
            </p:spPr>
          </p:pic>
          <p:grpSp>
            <p:nvGrpSpPr>
              <p:cNvPr id="113" name="Group 112"/>
              <p:cNvGrpSpPr/>
              <p:nvPr/>
            </p:nvGrpSpPr>
            <p:grpSpPr>
              <a:xfrm>
                <a:off x="8793805" y="7111514"/>
                <a:ext cx="352943" cy="963893"/>
                <a:chOff x="8793805" y="523466"/>
                <a:chExt cx="352943" cy="963893"/>
              </a:xfrm>
            </p:grpSpPr>
            <p:sp>
              <p:nvSpPr>
                <p:cNvPr id="118" name="TextBox 117"/>
                <p:cNvSpPr txBox="1"/>
                <p:nvPr/>
              </p:nvSpPr>
              <p:spPr>
                <a:xfrm>
                  <a:off x="8803869" y="523466"/>
                  <a:ext cx="342879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-0.07</a:t>
                  </a:r>
                </a:p>
              </p:txBody>
            </p:sp>
            <p:sp>
              <p:nvSpPr>
                <p:cNvPr id="119" name="TextBox 118"/>
                <p:cNvSpPr txBox="1"/>
                <p:nvPr/>
              </p:nvSpPr>
              <p:spPr>
                <a:xfrm>
                  <a:off x="8793805" y="1333471"/>
                  <a:ext cx="342879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+0.22</a:t>
                  </a:r>
                </a:p>
              </p:txBody>
            </p:sp>
            <p:sp>
              <p:nvSpPr>
                <p:cNvPr id="120" name="TextBox 119"/>
                <p:cNvSpPr txBox="1"/>
                <p:nvPr/>
              </p:nvSpPr>
              <p:spPr>
                <a:xfrm>
                  <a:off x="8803330" y="741351"/>
                  <a:ext cx="342879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0.0</a:t>
                  </a:r>
                </a:p>
              </p:txBody>
            </p:sp>
          </p:grpSp>
          <p:grpSp>
            <p:nvGrpSpPr>
              <p:cNvPr id="114" name="Group 113"/>
              <p:cNvGrpSpPr/>
              <p:nvPr/>
            </p:nvGrpSpPr>
            <p:grpSpPr>
              <a:xfrm>
                <a:off x="10591649" y="7111514"/>
                <a:ext cx="352943" cy="963893"/>
                <a:chOff x="8793805" y="523466"/>
                <a:chExt cx="352943" cy="963893"/>
              </a:xfrm>
            </p:grpSpPr>
            <p:sp>
              <p:nvSpPr>
                <p:cNvPr id="115" name="TextBox 114"/>
                <p:cNvSpPr txBox="1"/>
                <p:nvPr/>
              </p:nvSpPr>
              <p:spPr>
                <a:xfrm>
                  <a:off x="8803869" y="523466"/>
                  <a:ext cx="342879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-0.06</a:t>
                  </a:r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8793805" y="1333471"/>
                  <a:ext cx="342879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+0.06</a:t>
                  </a:r>
                </a:p>
              </p:txBody>
            </p:sp>
            <p:sp>
              <p:nvSpPr>
                <p:cNvPr id="117" name="TextBox 116"/>
                <p:cNvSpPr txBox="1"/>
                <p:nvPr/>
              </p:nvSpPr>
              <p:spPr>
                <a:xfrm>
                  <a:off x="8803330" y="936614"/>
                  <a:ext cx="342879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0.0</a:t>
                  </a:r>
                </a:p>
              </p:txBody>
            </p:sp>
          </p:grpSp>
        </p:grpSp>
        <p:sp>
          <p:nvSpPr>
            <p:cNvPr id="110" name="Text Box 1034"/>
            <p:cNvSpPr txBox="1">
              <a:spLocks noChangeArrowheads="1"/>
            </p:cNvSpPr>
            <p:nvPr/>
          </p:nvSpPr>
          <p:spPr bwMode="auto">
            <a:xfrm>
              <a:off x="6748828" y="5427835"/>
              <a:ext cx="898334" cy="34317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96012" tIns="48006" rIns="96012" bIns="48006">
              <a:spAutoFit/>
            </a:bodyPr>
            <a:lstStyle>
              <a:lvl1pPr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00050"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800100"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200150"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600200"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0574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514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9718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4290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en-US" sz="1600" dirty="0">
                  <a:latin typeface="Arial" panose="020B0604020202020204" pitchFamily="34" charset="0"/>
                </a:rPr>
                <a:t>490 </a:t>
              </a:r>
              <a:r>
                <a:rPr lang="en-US" sz="1600" dirty="0" err="1">
                  <a:latin typeface="Arial" panose="020B0604020202020204" pitchFamily="34" charset="0"/>
                </a:rPr>
                <a:t>ms</a:t>
              </a:r>
              <a:endParaRPr lang="en-US" sz="1600" dirty="0">
                <a:latin typeface="Arial" panose="020B0604020202020204" pitchFamily="34" charset="0"/>
              </a:endParaRPr>
            </a:p>
          </p:txBody>
        </p:sp>
      </p:grpSp>
      <p:cxnSp>
        <p:nvCxnSpPr>
          <p:cNvPr id="45" name="Straight Connector 44"/>
          <p:cNvCxnSpPr/>
          <p:nvPr/>
        </p:nvCxnSpPr>
        <p:spPr>
          <a:xfrm>
            <a:off x="1299133" y="3051130"/>
            <a:ext cx="0" cy="2279579"/>
          </a:xfrm>
          <a:prstGeom prst="line">
            <a:avLst/>
          </a:prstGeom>
          <a:ln w="25400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259017" y="3051130"/>
            <a:ext cx="0" cy="2279579"/>
          </a:xfrm>
          <a:prstGeom prst="line">
            <a:avLst/>
          </a:prstGeom>
          <a:ln w="25400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6091880" y="1649411"/>
            <a:ext cx="4414925" cy="2065118"/>
            <a:chOff x="6091880" y="1649411"/>
            <a:chExt cx="4414925" cy="2065118"/>
          </a:xfrm>
        </p:grpSpPr>
        <p:grpSp>
          <p:nvGrpSpPr>
            <p:cNvPr id="107" name="Group 106"/>
            <p:cNvGrpSpPr/>
            <p:nvPr/>
          </p:nvGrpSpPr>
          <p:grpSpPr>
            <a:xfrm>
              <a:off x="6091880" y="2267201"/>
              <a:ext cx="4414925" cy="1108129"/>
              <a:chOff x="6186980" y="5135050"/>
              <a:chExt cx="4781550" cy="1200150"/>
            </a:xfrm>
          </p:grpSpPr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6980" y="5135050"/>
                <a:ext cx="4781550" cy="1200150"/>
              </a:xfrm>
              <a:prstGeom prst="rect">
                <a:avLst/>
              </a:prstGeom>
            </p:spPr>
          </p:pic>
          <p:grpSp>
            <p:nvGrpSpPr>
              <p:cNvPr id="122" name="Group 121"/>
              <p:cNvGrpSpPr/>
              <p:nvPr/>
            </p:nvGrpSpPr>
            <p:grpSpPr>
              <a:xfrm>
                <a:off x="8793805" y="5215680"/>
                <a:ext cx="352943" cy="963893"/>
                <a:chOff x="8793805" y="523466"/>
                <a:chExt cx="352943" cy="963893"/>
              </a:xfrm>
            </p:grpSpPr>
            <p:sp>
              <p:nvSpPr>
                <p:cNvPr id="127" name="TextBox 126"/>
                <p:cNvSpPr txBox="1"/>
                <p:nvPr/>
              </p:nvSpPr>
              <p:spPr>
                <a:xfrm>
                  <a:off x="8803869" y="523466"/>
                  <a:ext cx="342879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-0.08</a:t>
                  </a:r>
                </a:p>
              </p:txBody>
            </p:sp>
            <p:sp>
              <p:nvSpPr>
                <p:cNvPr id="128" name="TextBox 127"/>
                <p:cNvSpPr txBox="1"/>
                <p:nvPr/>
              </p:nvSpPr>
              <p:spPr>
                <a:xfrm>
                  <a:off x="8793805" y="1333471"/>
                  <a:ext cx="342879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+0.22</a:t>
                  </a:r>
                </a:p>
              </p:txBody>
            </p:sp>
            <p:sp>
              <p:nvSpPr>
                <p:cNvPr id="129" name="TextBox 128"/>
                <p:cNvSpPr txBox="1"/>
                <p:nvPr/>
              </p:nvSpPr>
              <p:spPr>
                <a:xfrm>
                  <a:off x="8803330" y="760402"/>
                  <a:ext cx="342879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0.0</a:t>
                  </a:r>
                </a:p>
              </p:txBody>
            </p:sp>
          </p:grpSp>
          <p:grpSp>
            <p:nvGrpSpPr>
              <p:cNvPr id="123" name="Group 122"/>
              <p:cNvGrpSpPr/>
              <p:nvPr/>
            </p:nvGrpSpPr>
            <p:grpSpPr>
              <a:xfrm>
                <a:off x="10591649" y="5215680"/>
                <a:ext cx="352943" cy="963893"/>
                <a:chOff x="8793805" y="523466"/>
                <a:chExt cx="352943" cy="963893"/>
              </a:xfrm>
            </p:grpSpPr>
            <p:sp>
              <p:nvSpPr>
                <p:cNvPr id="124" name="TextBox 123"/>
                <p:cNvSpPr txBox="1"/>
                <p:nvPr/>
              </p:nvSpPr>
              <p:spPr>
                <a:xfrm>
                  <a:off x="8803869" y="523466"/>
                  <a:ext cx="342879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-0.04</a:t>
                  </a:r>
                </a:p>
              </p:txBody>
            </p:sp>
            <p:sp>
              <p:nvSpPr>
                <p:cNvPr id="125" name="TextBox 124"/>
                <p:cNvSpPr txBox="1"/>
                <p:nvPr/>
              </p:nvSpPr>
              <p:spPr>
                <a:xfrm>
                  <a:off x="8793805" y="1333471"/>
                  <a:ext cx="342879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+0.04</a:t>
                  </a:r>
                </a:p>
              </p:txBody>
            </p:sp>
            <p:sp>
              <p:nvSpPr>
                <p:cNvPr id="126" name="TextBox 125"/>
                <p:cNvSpPr txBox="1"/>
                <p:nvPr/>
              </p:nvSpPr>
              <p:spPr>
                <a:xfrm>
                  <a:off x="8803330" y="936614"/>
                  <a:ext cx="342879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0.0</a:t>
                  </a:r>
                </a:p>
              </p:txBody>
            </p:sp>
          </p:grpSp>
        </p:grpSp>
        <p:sp>
          <p:nvSpPr>
            <p:cNvPr id="109" name="Text Box 1034"/>
            <p:cNvSpPr txBox="1">
              <a:spLocks noChangeArrowheads="1"/>
            </p:cNvSpPr>
            <p:nvPr/>
          </p:nvSpPr>
          <p:spPr bwMode="auto">
            <a:xfrm>
              <a:off x="6748828" y="3371358"/>
              <a:ext cx="898334" cy="34317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96012" tIns="48006" rIns="96012" bIns="48006">
              <a:spAutoFit/>
            </a:bodyPr>
            <a:lstStyle>
              <a:lvl1pPr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00050"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800100"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200150"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600200"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0574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514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9718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4290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en-US" sz="1600" dirty="0">
                  <a:latin typeface="Arial" panose="020B0604020202020204" pitchFamily="34" charset="0"/>
                </a:rPr>
                <a:t>300 </a:t>
              </a:r>
              <a:r>
                <a:rPr lang="en-US" sz="1600" dirty="0" err="1">
                  <a:latin typeface="Arial" panose="020B0604020202020204" pitchFamily="34" charset="0"/>
                </a:rPr>
                <a:t>ms</a:t>
              </a:r>
              <a:endParaRPr lang="en-US" sz="1600" dirty="0">
                <a:latin typeface="Arial" panose="020B0604020202020204" pitchFamily="34" charset="0"/>
              </a:endParaRPr>
            </a:p>
          </p:txBody>
        </p:sp>
        <p:sp>
          <p:nvSpPr>
            <p:cNvPr id="132" name="Text Box 1034"/>
            <p:cNvSpPr txBox="1">
              <a:spLocks noChangeArrowheads="1"/>
            </p:cNvSpPr>
            <p:nvPr/>
          </p:nvSpPr>
          <p:spPr bwMode="auto">
            <a:xfrm>
              <a:off x="6114932" y="1649411"/>
              <a:ext cx="1029719" cy="3739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6012" tIns="48006" rIns="96012" bIns="48006">
              <a:spAutoFit/>
            </a:bodyPr>
            <a:lstStyle>
              <a:lvl1pPr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00050"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800100"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200150"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600200"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0574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514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9718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4290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en-US" sz="1800" dirty="0">
                  <a:latin typeface="Arial" panose="020B0604020202020204" pitchFamily="34" charset="0"/>
                </a:rPr>
                <a:t>Neutral</a:t>
              </a:r>
            </a:p>
          </p:txBody>
        </p:sp>
        <p:sp>
          <p:nvSpPr>
            <p:cNvPr id="133" name="Text Box 1034"/>
            <p:cNvSpPr txBox="1">
              <a:spLocks noChangeArrowheads="1"/>
            </p:cNvSpPr>
            <p:nvPr/>
          </p:nvSpPr>
          <p:spPr bwMode="auto">
            <a:xfrm>
              <a:off x="7121975" y="1649411"/>
              <a:ext cx="1249085" cy="3739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6012" tIns="48006" rIns="96012" bIns="48006">
              <a:spAutoFit/>
            </a:bodyPr>
            <a:lstStyle>
              <a:lvl1pPr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00050"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800100"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200150"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600200"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0574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514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9718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4290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en-US" sz="1800" dirty="0">
                  <a:latin typeface="Arial" panose="020B0604020202020204" pitchFamily="34" charset="0"/>
                </a:rPr>
                <a:t>Negative</a:t>
              </a:r>
            </a:p>
          </p:txBody>
        </p:sp>
        <p:sp>
          <p:nvSpPr>
            <p:cNvPr id="134" name="Text Box 1034"/>
            <p:cNvSpPr txBox="1">
              <a:spLocks noChangeArrowheads="1"/>
            </p:cNvSpPr>
            <p:nvPr/>
          </p:nvSpPr>
          <p:spPr bwMode="auto">
            <a:xfrm>
              <a:off x="8263485" y="1649411"/>
              <a:ext cx="2241700" cy="3739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6012" tIns="48006" rIns="96012" bIns="48006">
              <a:spAutoFit/>
            </a:bodyPr>
            <a:lstStyle>
              <a:lvl1pPr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00050"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800100"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200150"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600200" algn="l" defTabSz="8001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0574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5146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29718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429000" defTabSz="8001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defRPr/>
              </a:pPr>
              <a:r>
                <a:rPr lang="en-US" sz="1800" dirty="0">
                  <a:latin typeface="Arial" panose="020B0604020202020204" pitchFamily="34" charset="0"/>
                </a:rPr>
                <a:t>Negative - Neutral</a:t>
              </a:r>
            </a:p>
          </p:txBody>
        </p:sp>
      </p:grpSp>
      <p:sp>
        <p:nvSpPr>
          <p:cNvPr id="111" name="Rectangle 110"/>
          <p:cNvSpPr/>
          <p:nvPr/>
        </p:nvSpPr>
        <p:spPr>
          <a:xfrm>
            <a:off x="1676100" y="1280160"/>
            <a:ext cx="2834674" cy="3410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indent="-548640"/>
            <a:r>
              <a:rPr lang="en-US" altLang="en-US" sz="1800" dirty="0">
                <a:solidFill>
                  <a:srgbClr val="C00000"/>
                </a:solidFill>
                <a:latin typeface="Arial" panose="020B0604020202020204" pitchFamily="34" charset="0"/>
              </a:rPr>
              <a:t>Emotional Content Effects</a:t>
            </a:r>
          </a:p>
        </p:txBody>
      </p:sp>
      <p:sp>
        <p:nvSpPr>
          <p:cNvPr id="85" name="Line 1046"/>
          <p:cNvSpPr>
            <a:spLocks noChangeShapeType="1"/>
          </p:cNvSpPr>
          <p:nvPr/>
        </p:nvSpPr>
        <p:spPr bwMode="auto">
          <a:xfrm>
            <a:off x="228600" y="716778"/>
            <a:ext cx="10515600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80"/>
          </a:p>
        </p:txBody>
      </p:sp>
      <p:sp>
        <p:nvSpPr>
          <p:cNvPr id="86" name="Rectangle 1045"/>
          <p:cNvSpPr>
            <a:spLocks noChangeArrowheads="1"/>
          </p:cNvSpPr>
          <p:nvPr/>
        </p:nvSpPr>
        <p:spPr bwMode="auto">
          <a:xfrm>
            <a:off x="7565925" y="408350"/>
            <a:ext cx="3178275" cy="30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12" tIns="46673" rIns="95012" bIns="46673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0" dirty="0">
                <a:latin typeface="Arial Narrow" panose="020B0606020202030204" pitchFamily="34" charset="0"/>
              </a:rPr>
              <a:t>Kayser J, </a:t>
            </a:r>
            <a:r>
              <a:rPr lang="en-US" altLang="en-US" sz="1400" b="0" i="1" dirty="0">
                <a:latin typeface="Arial Narrow" panose="020B0606020202030204" pitchFamily="34" charset="0"/>
              </a:rPr>
              <a:t>et al</a:t>
            </a:r>
            <a:r>
              <a:rPr lang="en-US" altLang="en-US" sz="1400" b="0" dirty="0">
                <a:latin typeface="Arial Narrow" panose="020B0606020202030204" pitchFamily="34" charset="0"/>
              </a:rPr>
              <a:t> 2016 </a:t>
            </a:r>
            <a:r>
              <a:rPr lang="en-US" altLang="en-US" sz="1400" b="0" i="1" dirty="0" err="1">
                <a:latin typeface="Arial Narrow" panose="020B0606020202030204" pitchFamily="34" charset="0"/>
              </a:rPr>
              <a:t>NeuroImage</a:t>
            </a:r>
            <a:r>
              <a:rPr lang="en-US" altLang="en-US" sz="1400" b="0" dirty="0">
                <a:latin typeface="Arial Narrow" panose="020B0606020202030204" pitchFamily="34" charset="0"/>
              </a:rPr>
              <a:t> 142: 337-50</a:t>
            </a:r>
          </a:p>
        </p:txBody>
      </p:sp>
      <p:sp>
        <p:nvSpPr>
          <p:cNvPr id="87" name="Rectangle 1045"/>
          <p:cNvSpPr>
            <a:spLocks noChangeArrowheads="1"/>
          </p:cNvSpPr>
          <p:nvPr/>
        </p:nvSpPr>
        <p:spPr bwMode="auto">
          <a:xfrm>
            <a:off x="161252" y="168451"/>
            <a:ext cx="4800129" cy="42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012" tIns="46673" rIns="95012" bIns="46673">
            <a:spAutoFit/>
          </a:bodyPr>
          <a:lstStyle>
            <a:lvl1pPr defTabSz="8001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001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600200" indent="-228600" defTabSz="8001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574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146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718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429000" indent="-228600" defTabSz="8001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60" dirty="0">
                <a:latin typeface="Arial" panose="020B0604020202020204" pitchFamily="34" charset="0"/>
              </a:rPr>
              <a:t>CSD Waveforms and Topographies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84743" y="1749292"/>
            <a:ext cx="8659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152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058290"/>
      </p:ext>
    </p:extLst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cily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7156</TotalTime>
  <Pages>16</Pages>
  <Words>1559</Words>
  <Application>Microsoft Office PowerPoint</Application>
  <PresentationFormat>Custom</PresentationFormat>
  <Paragraphs>242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Arial Narrow</vt:lpstr>
      <vt:lpstr>ArialMT</vt:lpstr>
      <vt:lpstr>Calibri</vt:lpstr>
      <vt:lpstr>Calibri Light</vt:lpstr>
      <vt:lpstr>Helvetica</vt:lpstr>
      <vt:lpstr>Times New Roman</vt:lpstr>
      <vt:lpstr>Wingdings</vt:lpstr>
      <vt:lpstr>Sicily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Jurgen Kayser</dc:creator>
  <cp:keywords/>
  <dc:description/>
  <cp:lastModifiedBy>Jurgen Kayser</cp:lastModifiedBy>
  <cp:revision>821</cp:revision>
  <cp:lastPrinted>2000-02-05T02:21:03Z</cp:lastPrinted>
  <dcterms:created xsi:type="dcterms:W3CDTF">1997-06-09T22:34:26Z</dcterms:created>
  <dcterms:modified xsi:type="dcterms:W3CDTF">2023-10-02T15:15:02Z</dcterms:modified>
</cp:coreProperties>
</file>